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8" r:id="rId4"/>
    <p:sldMasterId id="2147483701" r:id="rId5"/>
    <p:sldMasterId id="2147483713" r:id="rId6"/>
  </p:sldMasterIdLst>
  <p:notesMasterIdLst>
    <p:notesMasterId r:id="rId54"/>
  </p:notesMasterIdLst>
  <p:sldIdLst>
    <p:sldId id="435" r:id="rId7"/>
    <p:sldId id="433" r:id="rId8"/>
    <p:sldId id="432" r:id="rId9"/>
    <p:sldId id="443" r:id="rId10"/>
    <p:sldId id="444" r:id="rId11"/>
    <p:sldId id="434" r:id="rId12"/>
    <p:sldId id="402" r:id="rId13"/>
    <p:sldId id="419" r:id="rId14"/>
    <p:sldId id="427" r:id="rId15"/>
    <p:sldId id="445" r:id="rId16"/>
    <p:sldId id="428" r:id="rId17"/>
    <p:sldId id="415" r:id="rId18"/>
    <p:sldId id="447" r:id="rId19"/>
    <p:sldId id="448" r:id="rId20"/>
    <p:sldId id="449" r:id="rId21"/>
    <p:sldId id="464" r:id="rId22"/>
    <p:sldId id="465" r:id="rId23"/>
    <p:sldId id="466" r:id="rId24"/>
    <p:sldId id="467" r:id="rId25"/>
    <p:sldId id="468" r:id="rId26"/>
    <p:sldId id="475" r:id="rId27"/>
    <p:sldId id="482" r:id="rId28"/>
    <p:sldId id="416" r:id="rId29"/>
    <p:sldId id="451" r:id="rId30"/>
    <p:sldId id="459" r:id="rId31"/>
    <p:sldId id="446" r:id="rId32"/>
    <p:sldId id="450" r:id="rId33"/>
    <p:sldId id="452" r:id="rId34"/>
    <p:sldId id="414" r:id="rId35"/>
    <p:sldId id="453" r:id="rId36"/>
    <p:sldId id="454" r:id="rId37"/>
    <p:sldId id="429" r:id="rId38"/>
    <p:sldId id="417" r:id="rId39"/>
    <p:sldId id="455" r:id="rId40"/>
    <p:sldId id="418" r:id="rId41"/>
    <p:sldId id="456" r:id="rId42"/>
    <p:sldId id="458" r:id="rId43"/>
    <p:sldId id="426" r:id="rId44"/>
    <p:sldId id="457" r:id="rId45"/>
    <p:sldId id="463" r:id="rId46"/>
    <p:sldId id="460" r:id="rId47"/>
    <p:sldId id="431" r:id="rId48"/>
    <p:sldId id="461" r:id="rId49"/>
    <p:sldId id="462" r:id="rId50"/>
    <p:sldId id="425" r:id="rId51"/>
    <p:sldId id="345" r:id="rId52"/>
    <p:sldId id="268"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90774" autoAdjust="0"/>
  </p:normalViewPr>
  <p:slideViewPr>
    <p:cSldViewPr snapToGrid="0" snapToObjects="1">
      <p:cViewPr varScale="1">
        <p:scale>
          <a:sx n="103" d="100"/>
          <a:sy n="103" d="100"/>
        </p:scale>
        <p:origin x="-168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3/4/16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Matthew 6:1-4 shows how you can be rewarded in your giving.</a:t>
            </a:r>
          </a:p>
          <a:p>
            <a:r>
              <a:rPr lang="en-US" sz="1200" kern="1200" dirty="0" smtClean="0">
                <a:solidFill>
                  <a:schemeClr val="tx1"/>
                </a:solidFill>
                <a:effectLst/>
                <a:latin typeface="+mn-lt"/>
                <a:ea typeface="+mn-ea"/>
                <a:cs typeface="+mn-cs"/>
              </a:rPr>
              <a:t>Even if you give publicly there still is some reward, for Jesus says that…</a:t>
            </a:r>
            <a:r>
              <a:rPr lang="en-SG" dirty="0" smtClean="0">
                <a:effectLst/>
              </a:rPr>
              <a:t> </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Blessing others for show only blesses you before others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Jesus warned us not to show off our good deeds (6:1a).</a:t>
            </a:r>
          </a:p>
          <a:p>
            <a:r>
              <a:rPr lang="en-US" dirty="0" smtClean="0"/>
              <a:t>What kinds of good deeds for show does Jesus mean in verse 1? </a:t>
            </a:r>
          </a:p>
          <a:p>
            <a:r>
              <a:rPr lang="en-US" dirty="0" smtClean="0"/>
              <a:t>The following verses warn against public show in almsgiving, prayer, fasting, investing, faith and humility!</a:t>
            </a:r>
          </a:p>
          <a:p>
            <a:r>
              <a:rPr lang="en-US" dirty="0" smtClean="0"/>
              <a:t>Each of these actions is actually a good practice. However, if we do it for men rather than for God, we are rewarded on earth rather than in heaven!</a:t>
            </a:r>
          </a:p>
          <a:p>
            <a:r>
              <a:rPr lang="en-US" dirty="0" smtClean="0"/>
              <a:t>These </a:t>
            </a:r>
            <a:r>
              <a:rPr lang="ru-RU" dirty="0" smtClean="0"/>
              <a:t>"</a:t>
            </a:r>
            <a:r>
              <a:rPr lang="en-US" dirty="0" smtClean="0"/>
              <a:t>acts of righteousness</a:t>
            </a:r>
            <a:r>
              <a:rPr lang="ru-RU" dirty="0" smtClean="0"/>
              <a:t>"</a:t>
            </a:r>
            <a:r>
              <a:rPr lang="en-US" dirty="0" smtClean="0"/>
              <a:t> are vertical, not horizontal. </a:t>
            </a:r>
            <a:r>
              <a:rPr lang="ru-RU" dirty="0" smtClean="0"/>
              <a:t>"</a:t>
            </a:r>
            <a:r>
              <a:rPr lang="en-US" dirty="0" smtClean="0"/>
              <a:t>Righteousness is not primarily a matter between a person and others, but between a person and God. So one</a:t>
            </a:r>
            <a:r>
              <a:rPr lang="uk-UA" dirty="0" smtClean="0"/>
              <a:t>'</a:t>
            </a:r>
            <a:r>
              <a:rPr lang="en-US" dirty="0" smtClean="0"/>
              <a:t>s acts should not be demonstrated before others for then his reward should come from them (vv. 1-2)</a:t>
            </a:r>
            <a:r>
              <a:rPr lang="ru-RU" dirty="0" smtClean="0"/>
              <a:t>"</a:t>
            </a:r>
            <a:r>
              <a:rPr lang="en-US" dirty="0" smtClean="0"/>
              <a:t> (BKC, emphasis his).</a:t>
            </a:r>
          </a:p>
          <a:p>
            <a:r>
              <a:rPr lang="en-US" dirty="0" smtClean="0"/>
              <a:t>How far into the chapter does this warning not to please men apply (1)?</a:t>
            </a:r>
          </a:p>
          <a:p>
            <a:r>
              <a:rPr lang="en-US" dirty="0" smtClean="0"/>
              <a:t>It goes at least to 7:12 to address many issues that we face today that we are tempted to do for human show.</a:t>
            </a:r>
          </a:p>
          <a:p>
            <a:r>
              <a:rPr lang="en-US" dirty="0" smtClean="0"/>
              <a:t>So 6:1 is really a guide for the next several sections—basically ask yourself not what you do but why you do it!</a:t>
            </a: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Wow, the list is endless!</a:t>
            </a:r>
            <a:r>
              <a:rPr lang="en-SG" dirty="0" smtClean="0">
                <a:effectLst/>
              </a:rPr>
              <a:t> </a:t>
            </a:r>
          </a:p>
          <a:p>
            <a:r>
              <a:rPr lang="en-US" dirty="0" smtClean="0"/>
              <a:t>Tell others how much you give to the Lord.</a:t>
            </a:r>
          </a:p>
          <a:p>
            <a:r>
              <a:rPr lang="en-US" dirty="0" smtClean="0"/>
              <a:t>Sing loudly so others around you can hear your beautiful voice.</a:t>
            </a:r>
          </a:p>
          <a:p>
            <a:r>
              <a:rPr lang="en-US" dirty="0" smtClean="0"/>
              <a:t>Sing in harmony to impress the person next to us or in the row in front of us.</a:t>
            </a:r>
          </a:p>
          <a:p>
            <a:r>
              <a:rPr lang="en-US" dirty="0" smtClean="0"/>
              <a:t>Sing with your hands stretched up to the heavens.</a:t>
            </a:r>
          </a:p>
          <a:p>
            <a:r>
              <a:rPr lang="en-US" dirty="0" smtClean="0"/>
              <a:t>Sing things that you would never actually say: </a:t>
            </a:r>
            <a:r>
              <a:rPr lang="ru-RU" dirty="0" smtClean="0"/>
              <a:t>"</a:t>
            </a:r>
            <a:r>
              <a:rPr lang="en-US" dirty="0" smtClean="0"/>
              <a:t>I Surrender All,</a:t>
            </a:r>
            <a:r>
              <a:rPr lang="ru-RU" dirty="0" smtClean="0"/>
              <a:t>"</a:t>
            </a:r>
            <a:r>
              <a:rPr lang="en-US" dirty="0" smtClean="0"/>
              <a:t> </a:t>
            </a:r>
            <a:r>
              <a:rPr lang="ru-RU" dirty="0" smtClean="0"/>
              <a:t>"</a:t>
            </a:r>
            <a:r>
              <a:rPr lang="en-US" dirty="0" smtClean="0"/>
              <a:t>Take My Life…</a:t>
            </a:r>
            <a:r>
              <a:rPr lang="ru-RU" dirty="0" smtClean="0"/>
              <a:t>"</a:t>
            </a:r>
            <a:endParaRPr lang="en-US" dirty="0" smtClean="0"/>
          </a:p>
          <a:p>
            <a:r>
              <a:rPr lang="en-US" dirty="0" smtClean="0"/>
              <a:t>Pray with urgency and frequently saying God</a:t>
            </a:r>
            <a:r>
              <a:rPr lang="uk-UA" dirty="0" smtClean="0"/>
              <a:t>'</a:t>
            </a:r>
            <a:r>
              <a:rPr lang="en-US" dirty="0" smtClean="0"/>
              <a:t>s name.</a:t>
            </a: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The reward for public good deeds is not from God (6:1b).</a:t>
            </a:r>
          </a:p>
          <a:p>
            <a:r>
              <a:rPr lang="en-US" dirty="0" smtClean="0"/>
              <a:t>Will wrong motives cause us not to be rewarded (NIV, NAU) or cause us to lose a reward that we already have (NLT)?</a:t>
            </a:r>
          </a:p>
          <a:p>
            <a:r>
              <a:rPr lang="en-US" dirty="0" smtClean="0"/>
              <a:t>The Greek here just says that we won</a:t>
            </a:r>
            <a:r>
              <a:rPr lang="uk-UA" dirty="0" smtClean="0"/>
              <a:t>'</a:t>
            </a:r>
            <a:r>
              <a:rPr lang="en-US" dirty="0" smtClean="0"/>
              <a:t>t have a reward.</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1A5D74-CD8A-2946-82C4-77B076DC567E}" type="slidenum">
              <a:rPr lang="en-GB" sz="1200">
                <a:solidFill>
                  <a:srgbClr val="FFFFFF"/>
                </a:solidFill>
                <a:latin typeface="Comic Sans MS" charset="0"/>
              </a:rPr>
              <a:pPr eaLnBrk="1" hangingPunct="1"/>
              <a:t>15</a:t>
            </a:fld>
            <a:endParaRPr lang="en-GB" sz="1200">
              <a:solidFill>
                <a:srgbClr val="FFFFFF"/>
              </a:solidFill>
              <a:latin typeface="Comic Sans MS"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lg" len="lg"/>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662712C-6A53-9443-8DD8-8CDFB8627E43}" type="slidenum">
              <a:rPr lang="en-US" sz="1200">
                <a:solidFill>
                  <a:srgbClr val="000000"/>
                </a:solidFill>
                <a:latin typeface="Times New Roman" charset="0"/>
              </a:rPr>
              <a:pPr eaLnBrk="1" hangingPunct="1"/>
              <a:t>17</a:t>
            </a:fld>
            <a:endParaRPr lang="en-US" sz="1200">
              <a:solidFill>
                <a:srgbClr val="000000"/>
              </a:solidFill>
              <a:latin typeface="Times New Roman" charset="0"/>
            </a:endParaRPr>
          </a:p>
        </p:txBody>
      </p:sp>
      <p:sp>
        <p:nvSpPr>
          <p:cNvPr id="601091" name="Rectangle 2"/>
          <p:cNvSpPr>
            <a:spLocks noGrp="1" noRot="1" noChangeAspect="1" noChangeArrowheads="1" noTextEdit="1"/>
          </p:cNvSpPr>
          <p:nvPr>
            <p:ph type="sldImg"/>
          </p:nvPr>
        </p:nvSpPr>
        <p:spPr>
          <a:ln/>
        </p:spPr>
      </p:sp>
      <p:sp>
        <p:nvSpPr>
          <p:cNvPr id="601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8B142B-DB1A-FA45-9C0A-22CAAA728986}" type="slidenum">
              <a:rPr lang="en-US" sz="1200">
                <a:solidFill>
                  <a:prstClr val="black"/>
                </a:solidFill>
              </a:rPr>
              <a:pPr/>
              <a:t>18</a:t>
            </a:fld>
            <a:endParaRPr lang="en-US" sz="1200">
              <a:solidFill>
                <a:prstClr val="black"/>
              </a:solidFill>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1BA66D-E8BC-5642-B1A4-610CCA8B30CD}" type="slidenum">
              <a:rPr lang="en-US" sz="1200">
                <a:solidFill>
                  <a:prstClr val="black"/>
                </a:solidFill>
              </a:rPr>
              <a:pPr/>
              <a:t>19</a:t>
            </a:fld>
            <a:endParaRPr lang="en-US" sz="1200">
              <a:solidFill>
                <a:prstClr val="black"/>
              </a:solidFill>
            </a:endParaRPr>
          </a:p>
        </p:txBody>
      </p:sp>
      <p:sp>
        <p:nvSpPr>
          <p:cNvPr id="82946" name="Rectangle 2"/>
          <p:cNvSpPr>
            <a:spLocks noGrp="1" noRot="1" noChangeAspect="1" noChangeArrowheads="1"/>
          </p:cNvSpPr>
          <p:nvPr>
            <p:ph type="sldImg"/>
          </p:nvPr>
        </p:nvSpPr>
        <p:spPr>
          <a:xfrm>
            <a:off x="1103313" y="676275"/>
            <a:ext cx="4603750" cy="3452813"/>
          </a:xfrm>
          <a:solidFill>
            <a:srgbClr val="FFFFFF"/>
          </a:solidFill>
          <a:ln/>
        </p:spPr>
      </p:sp>
      <p:sp>
        <p:nvSpPr>
          <p:cNvPr id="8294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CD470A-CD55-2749-8912-7F85A8EDD7C0}" type="slidenum">
              <a:rPr lang="en-US" sz="1200">
                <a:solidFill>
                  <a:prstClr val="black"/>
                </a:solidFill>
              </a:rPr>
              <a:pPr/>
              <a:t>20</a:t>
            </a:fld>
            <a:endParaRPr lang="en-US" sz="1200">
              <a:solidFill>
                <a:prstClr val="black"/>
              </a:solidFill>
            </a:endParaRPr>
          </a:p>
        </p:txBody>
      </p:sp>
      <p:sp>
        <p:nvSpPr>
          <p:cNvPr id="84994" name="Rectangle 2"/>
          <p:cNvSpPr>
            <a:spLocks noGrp="1" noRot="1" noChangeAspect="1" noChangeArrowheads="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What results from giving to God? For the next 30 seconds, ask the person next to you to see what he or she thinks!</a:t>
            </a:r>
            <a:r>
              <a:rPr lang="en-SG" dirty="0" smtClean="0">
                <a:effectLst/>
              </a:rPr>
              <a:t> </a:t>
            </a:r>
          </a:p>
          <a:p>
            <a:r>
              <a:rPr lang="en-US" sz="1200" u="sng" kern="1200" dirty="0" smtClean="0">
                <a:solidFill>
                  <a:schemeClr val="tx1"/>
                </a:solidFill>
                <a:effectLst/>
                <a:latin typeface="+mn-lt"/>
                <a:ea typeface="+mn-ea"/>
                <a:cs typeface="+mn-cs"/>
              </a:rPr>
              <a:t>Need</a:t>
            </a:r>
            <a:r>
              <a:rPr lang="en-US" sz="1200" kern="1200" dirty="0" smtClean="0">
                <a:solidFill>
                  <a:schemeClr val="tx1"/>
                </a:solidFill>
                <a:effectLst/>
                <a:latin typeface="+mn-lt"/>
                <a:ea typeface="+mn-ea"/>
                <a:cs typeface="+mn-cs"/>
              </a:rPr>
              <a:t>: Do you ever wonder what results from your own giving?</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Do you end up wealthier by giving to God?</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Do you become poorer by giving to God?</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Is there no difference at all in your life whether you give or not?</a:t>
            </a:r>
            <a:endParaRPr lang="en-SG" sz="1200" kern="1200" dirty="0" smtClean="0">
              <a:solidFill>
                <a:schemeClr val="tx1"/>
              </a:solidFill>
              <a:effectLst/>
              <a:latin typeface="+mn-lt"/>
              <a:ea typeface="+mn-ea"/>
              <a:cs typeface="+mn-cs"/>
            </a:endParaRPr>
          </a:p>
          <a:p>
            <a:r>
              <a:rPr lang="en-US" dirty="0" smtClean="0">
                <a:effectLst/>
              </a:rPr>
              <a:t>Should we even care about such things like the result of our giving? Well, I going to assume that you do care because so many people give so little, but you give much of your money and might wonder about our question for today…</a:t>
            </a:r>
            <a:r>
              <a:rPr lang="en-SG" dirty="0" smtClean="0">
                <a:effectLst/>
              </a:rPr>
              <a:t> </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94E197-464C-1D45-A30A-02BCBE622C40}" type="slidenum">
              <a:rPr lang="en-US" sz="1200">
                <a:solidFill>
                  <a:prstClr val="black"/>
                </a:solidFill>
              </a:rPr>
              <a:pPr/>
              <a:t>21</a:t>
            </a:fld>
            <a:endParaRPr lang="en-US" sz="1200">
              <a:solidFill>
                <a:prstClr val="black"/>
              </a:solidFill>
            </a:endParaRPr>
          </a:p>
        </p:txBody>
      </p:sp>
      <p:sp>
        <p:nvSpPr>
          <p:cNvPr id="993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15C6276A-CA3D-2442-BDF8-BAAD9349265B}" type="slidenum">
              <a:rPr lang="en-US" sz="1200">
                <a:solidFill>
                  <a:prstClr val="black"/>
                </a:solidFill>
              </a:rPr>
              <a:pPr algn="r" defTabSz="914400" eaLnBrk="0" fontAlgn="base" hangingPunct="0">
                <a:spcBef>
                  <a:spcPct val="0"/>
                </a:spcBef>
                <a:spcAft>
                  <a:spcPct val="0"/>
                </a:spcAft>
              </a:pPr>
              <a:t>21</a:t>
            </a:fld>
            <a:endParaRPr lang="en-US" sz="1200">
              <a:solidFill>
                <a:prstClr val="black"/>
              </a:solidFill>
            </a:endParaRPr>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http://corinth.sas.upenn.edu/schola.html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00A7CC-6BE4-8447-8C1D-916D299F506E}" type="slidenum">
              <a:rPr lang="en-US" sz="1200">
                <a:solidFill>
                  <a:prstClr val="black"/>
                </a:solidFill>
              </a:rPr>
              <a:pPr/>
              <a:t>22</a:t>
            </a:fld>
            <a:endParaRPr lang="en-US" sz="1200">
              <a:solidFill>
                <a:prstClr val="black"/>
              </a:solidFill>
            </a:endParaRPr>
          </a:p>
        </p:txBody>
      </p:sp>
      <p:sp>
        <p:nvSpPr>
          <p:cNvPr id="112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2EEAADD4-BD86-CF49-BA47-A9E1C31BE0F1}" type="slidenum">
              <a:rPr lang="en-US" sz="1200">
                <a:solidFill>
                  <a:prstClr val="black"/>
                </a:solidFill>
              </a:rPr>
              <a:pPr algn="r" defTabSz="914400" eaLnBrk="0" fontAlgn="base" hangingPunct="0">
                <a:spcBef>
                  <a:spcPct val="0"/>
                </a:spcBef>
                <a:spcAft>
                  <a:spcPct val="0"/>
                </a:spcAft>
              </a:pPr>
              <a:t>22</a:t>
            </a:fld>
            <a:endParaRPr lang="en-US" sz="1200">
              <a:solidFill>
                <a:prstClr val="black"/>
              </a:solidFill>
            </a:endParaRPr>
          </a:p>
        </p:txBody>
      </p:sp>
      <p:sp>
        <p:nvSpPr>
          <p:cNvPr id="112643" name="Rectangle 2"/>
          <p:cNvSpPr>
            <a:spLocks noGrp="1" noRot="1" noChangeAspect="1" noChangeArrowheads="1" noTextEdit="1"/>
          </p:cNvSpPr>
          <p:nvPr>
            <p:ph type="sldImg"/>
          </p:nvPr>
        </p:nvSpPr>
        <p:spPr>
          <a:xfrm>
            <a:off x="1103313" y="676275"/>
            <a:ext cx="4603750" cy="3452813"/>
          </a:xfrm>
          <a:solidFill>
            <a:srgbClr val="FFFFFF"/>
          </a:solidFill>
          <a:ln/>
        </p:spPr>
      </p:sp>
      <p:sp>
        <p:nvSpPr>
          <p:cNvPr id="112644"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50" tIns="44975" rIns="89950" bIns="44975"/>
          <a:lstStyle/>
          <a:p>
            <a:pPr eaLnBrk="1" hangingPunct="1"/>
            <a:endParaRPr lang="en-US" dirty="0" smtClean="0">
              <a:latin typeface="Arial" charset="0"/>
              <a:ea typeface="ＭＳ Ｐゴシック" charset="0"/>
              <a:cs typeface="ＭＳ Ｐゴシック" charset="0"/>
            </a:endParaRPr>
          </a:p>
          <a:p>
            <a:pPr eaLnBrk="1" hangingPunct="1"/>
            <a:r>
              <a:rPr lang="en-US" sz="1200" kern="1200" dirty="0" smtClean="0">
                <a:solidFill>
                  <a:schemeClr val="tx1"/>
                </a:solidFill>
                <a:effectLst/>
                <a:latin typeface="+mn-lt"/>
                <a:ea typeface="+mn-ea"/>
                <a:cs typeface="+mn-cs"/>
              </a:rPr>
              <a:t>We see in 1 Corinthians 3 that our deeds are either good and lasting (gold, silver, precious stones) or bad and flammable (wood, hay, straw). The good ones will be rewarded.</a:t>
            </a:r>
            <a:r>
              <a:rPr lang="en-SG"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The way not to give to the needy is by showing off (6:2a).</a:t>
            </a:r>
          </a:p>
          <a:p>
            <a:r>
              <a:rPr lang="en-US" dirty="0" smtClean="0"/>
              <a:t>The religious teachers of Jesus</a:t>
            </a:r>
            <a:r>
              <a:rPr lang="uk-UA" dirty="0" smtClean="0"/>
              <a:t>'</a:t>
            </a:r>
            <a:r>
              <a:rPr lang="en-US" dirty="0" smtClean="0"/>
              <a:t> day were prosperity teachers. </a:t>
            </a:r>
          </a:p>
          <a:p>
            <a:r>
              <a:rPr lang="en-US" dirty="0" smtClean="0"/>
              <a:t>The Pharisees were rich and gave credit to their piety before God. </a:t>
            </a:r>
          </a:p>
          <a:p>
            <a:r>
              <a:rPr lang="en-US" dirty="0" smtClean="0"/>
              <a:t>As such, they frowned upon the poor as they saw them as less godly and therefore judged with poverty. What a heartless and erroneous theology!</a:t>
            </a:r>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people were accustomed to giving in a variety of ways:</a:t>
            </a:r>
            <a:r>
              <a:rPr lang="en-SG" dirty="0" smtClean="0">
                <a:effectLst/>
              </a:rPr>
              <a:t> </a:t>
            </a:r>
          </a:p>
          <a:p>
            <a:r>
              <a:rPr lang="en-US" sz="1200" kern="1200" dirty="0" smtClean="0">
                <a:solidFill>
                  <a:schemeClr val="tx1"/>
                </a:solidFill>
                <a:effectLst/>
                <a:latin typeface="+mn-lt"/>
                <a:ea typeface="+mn-ea"/>
                <a:cs typeface="+mn-cs"/>
              </a:rPr>
              <a:t>All gave to the temple treasury through a small hole so that the money ended up going through the wall to those who counted it on the other side. In that sense, it could be quite public—or very anonymous unless one announced it with trumpets! </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dirty="0" smtClean="0"/>
              <a:t>This was the days prior to paper currency, so large gifts generally were in larger bags of coins. Even so, one could go up to the giving </a:t>
            </a:r>
            <a:r>
              <a:rPr lang="ru-RU" dirty="0" smtClean="0"/>
              <a:t>"</a:t>
            </a:r>
            <a:r>
              <a:rPr lang="en-US" dirty="0" smtClean="0"/>
              <a:t>trumpet</a:t>
            </a:r>
            <a:r>
              <a:rPr lang="ru-RU" dirty="0" smtClean="0"/>
              <a:t>"</a:t>
            </a:r>
            <a:r>
              <a:rPr lang="en-US" dirty="0" smtClean="0"/>
              <a:t> and quietly put several bags into the hole while covering up the hole with one</a:t>
            </a:r>
            <a:r>
              <a:rPr lang="uk-UA" dirty="0" smtClean="0"/>
              <a:t>'</a:t>
            </a:r>
            <a:r>
              <a:rPr lang="en-US" dirty="0" smtClean="0"/>
              <a:t>s robe.</a:t>
            </a:r>
          </a:p>
          <a:p>
            <a:r>
              <a:rPr lang="en-US" dirty="0" smtClean="0"/>
              <a:t>Of course, there also were coins of various values too—the mite was a small copper coin worth a fraction of a day</a:t>
            </a:r>
            <a:r>
              <a:rPr lang="uk-UA" dirty="0" smtClean="0"/>
              <a:t>'</a:t>
            </a:r>
            <a:r>
              <a:rPr lang="en-US" dirty="0" smtClean="0"/>
              <a:t>s wage, the denarius equaled a workingman</a:t>
            </a:r>
            <a:r>
              <a:rPr lang="uk-UA" dirty="0" smtClean="0"/>
              <a:t>'</a:t>
            </a:r>
            <a:r>
              <a:rPr lang="en-US" dirty="0" smtClean="0"/>
              <a:t>s daily wage, all the way up to talents of silver and gold. </a:t>
            </a:r>
          </a:p>
          <a:p>
            <a:r>
              <a:rPr lang="en-US" dirty="0" smtClean="0"/>
              <a:t>Jesus also mentioned giving in the synagogues (6:2), so they evidently took an offering there as well.</a:t>
            </a:r>
          </a:p>
          <a:p>
            <a:r>
              <a:rPr lang="en-US" dirty="0" smtClean="0"/>
              <a:t>Some also gave in the streets (6:2), perhaps directly to the poor on the street.</a:t>
            </a:r>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Many today publicly announce their giving.</a:t>
            </a:r>
          </a:p>
          <a:p>
            <a:r>
              <a:rPr lang="en-US" dirty="0" smtClean="0"/>
              <a:t>I used to attend a church in the USA that published in the bulletin the amounts each person gave the previous week: Joe Smith $1.25, Freda Jones $23.00, etc. I guess they thought it would encourage generosity!</a:t>
            </a:r>
          </a:p>
          <a:p>
            <a:r>
              <a:rPr lang="en-US" dirty="0" smtClean="0"/>
              <a:t>We also have many millionaires and billionaires who publicly declare who they gave to and how much—though for presidential candidates who release them, I think this detail is required in their publicly available tax records. </a:t>
            </a:r>
          </a:p>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Who do you hope will see your giving? If you do hope others see it, then consider yourself rewarded right now. Period.</a:t>
            </a:r>
          </a:p>
          <a:p>
            <a:r>
              <a:rPr lang="en-US" dirty="0" smtClean="0"/>
              <a:t>What is really in your heart when you give publicly?</a:t>
            </a:r>
          </a:p>
          <a:p>
            <a:r>
              <a:rPr lang="en-US" dirty="0" smtClean="0"/>
              <a:t>Did Pharisees really blow trumpets to call attention to their giving (2)?</a:t>
            </a:r>
          </a:p>
          <a:p>
            <a:r>
              <a:rPr lang="en-US" dirty="0" smtClean="0"/>
              <a:t>Jesus could be exaggerating here by only meaning that hypocrites want public acknowledgement for their deeds.</a:t>
            </a:r>
          </a:p>
          <a:p>
            <a:r>
              <a:rPr lang="en-US" dirty="0" smtClean="0"/>
              <a:t>However, the text seems to indicate that the leaders actually literally blew trumpets like he noted!</a:t>
            </a:r>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So how can you be rewarded in your giving? </a:t>
            </a:r>
            <a:endParaRPr lang="en-US" dirty="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dirty="0" smtClean="0">
                <a:cs typeface="ＭＳ Ｐゴシック" charset="0"/>
              </a:rPr>
              <a:t>In what</a:t>
            </a:r>
            <a:r>
              <a:rPr lang="en-US" baseline="0" dirty="0" smtClean="0">
                <a:cs typeface="ＭＳ Ｐゴシック" charset="0"/>
              </a:rPr>
              <a:t> ways </a:t>
            </a:r>
            <a:r>
              <a:rPr lang="en-US" dirty="0" smtClean="0">
                <a:cs typeface="ＭＳ Ｐゴシック" charset="0"/>
              </a:rPr>
              <a:t>can</a:t>
            </a:r>
            <a:r>
              <a:rPr lang="en-US" baseline="0" dirty="0" smtClean="0">
                <a:cs typeface="ＭＳ Ｐゴシック" charset="0"/>
              </a:rPr>
              <a:t> the parting of you and your money actually </a:t>
            </a:r>
            <a:r>
              <a:rPr lang="en-US" i="1" baseline="0" dirty="0" smtClean="0">
                <a:cs typeface="ＭＳ Ｐゴシック" charset="0"/>
              </a:rPr>
              <a:t>benefit</a:t>
            </a:r>
            <a:r>
              <a:rPr lang="en-US" baseline="0" dirty="0" smtClean="0">
                <a:cs typeface="ＭＳ Ｐゴシック" charset="0"/>
              </a:rPr>
              <a:t> you?</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Jesus first told us how </a:t>
            </a:r>
            <a:r>
              <a:rPr lang="en-US" sz="1200" i="1" kern="1200" dirty="0" smtClean="0">
                <a:solidFill>
                  <a:schemeClr val="tx1"/>
                </a:solidFill>
                <a:effectLst/>
                <a:latin typeface="+mn-lt"/>
                <a:ea typeface="+mn-ea"/>
                <a:cs typeface="+mn-cs"/>
              </a:rPr>
              <a:t>not to give</a:t>
            </a:r>
            <a:r>
              <a:rPr lang="en-US" sz="1200" kern="1200" dirty="0" smtClean="0">
                <a:solidFill>
                  <a:schemeClr val="tx1"/>
                </a:solidFill>
                <a:effectLst/>
                <a:latin typeface="+mn-lt"/>
                <a:ea typeface="+mn-ea"/>
                <a:cs typeface="+mn-cs"/>
              </a:rPr>
              <a:t> so we have a meager, earthly reward. Well, then, how </a:t>
            </a:r>
            <a:r>
              <a:rPr lang="en-US" sz="1200" i="1" kern="1200" dirty="0" smtClean="0">
                <a:solidFill>
                  <a:schemeClr val="tx1"/>
                </a:solidFill>
                <a:effectLst/>
                <a:latin typeface="+mn-lt"/>
                <a:ea typeface="+mn-ea"/>
                <a:cs typeface="+mn-cs"/>
              </a:rPr>
              <a:t>should we give</a:t>
            </a:r>
            <a:r>
              <a:rPr lang="en-US" sz="1200" kern="1200" dirty="0" smtClean="0">
                <a:solidFill>
                  <a:schemeClr val="tx1"/>
                </a:solidFill>
                <a:effectLst/>
                <a:latin typeface="+mn-lt"/>
                <a:ea typeface="+mn-ea"/>
                <a:cs typeface="+mn-cs"/>
              </a:rPr>
              <a:t>? What</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the way to give that receives God</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blessing and approval?</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Our all-seeing Lord blesses us when we bless others in secret.</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What does that mean not to let your left hand know what your right hand is doing (3)?</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two hands typically work in tandem with each other, knowing what the other one is doing. But that is all above board and evident to all.</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I 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want you to see what I</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m doing then I won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even let you see both hands. This gives some measure of secrecy to my good deed.</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figure of speech reminds me of the illusionist who tries to get you to look at the left hand because the right hand is doing the actual trick.</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Likewise, we should go to pains to assure that others 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know what we are giving.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do give online and our treasurer typically knows whose account gave the gift.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actually, the largest gift we ever received came in 2009. Our monthly offerings were about $6000/month back then, but in May only $3000 came in. Then, on the last Sunday of the month, someone transferred $10,000 into the church bank account, so we had $13,000 in giving that month! To this day I 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know who gave it nor does anyone else—except God. Yet the gift met a real need that month so we could pay all our expenses.</a:t>
            </a:r>
            <a:endParaRPr lang="en-SG" sz="1200" kern="1200" dirty="0" smtClean="0">
              <a:solidFill>
                <a:schemeClr val="tx1"/>
              </a:solidFill>
              <a:effectLst/>
              <a:latin typeface="+mn-lt"/>
              <a:ea typeface="+mn-ea"/>
              <a:cs typeface="+mn-cs"/>
            </a:endParaRPr>
          </a:p>
          <a:p>
            <a:r>
              <a:rPr lang="en-US" dirty="0" smtClean="0">
                <a:effectLst/>
              </a:rPr>
              <a:t>Another idea here is that the right and left hand not informing one another means that the giving is so secretive that the person forgets what he gave (BKC). </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Private means to use an offering bag rather than a collection plate so no one can see the amount of your gift—or else put the money in an envelope instead.</a:t>
            </a:r>
          </a:p>
          <a:p>
            <a:r>
              <a:rPr lang="en-US" dirty="0" smtClean="0"/>
              <a:t>Private means not to tell others how much you give.</a:t>
            </a:r>
          </a:p>
          <a:p>
            <a:r>
              <a:rPr lang="en-US" dirty="0" smtClean="0"/>
              <a:t>Private means to have a plan to give so that it is not even known by anyone what your gift amount was.</a:t>
            </a:r>
          </a:p>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The result of private giving is reward from the God who sees all (6:4b).</a:t>
            </a:r>
          </a:p>
          <a:p>
            <a:r>
              <a:rPr lang="en-US" dirty="0" smtClean="0"/>
              <a:t>Sometimes that reward comes in this life. David said, </a:t>
            </a:r>
            <a:r>
              <a:rPr lang="ru-RU" dirty="0" smtClean="0"/>
              <a:t>"</a:t>
            </a:r>
            <a:r>
              <a:rPr lang="en-US" dirty="0" smtClean="0"/>
              <a:t>Once I was young, now I am old, but I have never seen the righteous forsaken or their children begging for bread.</a:t>
            </a:r>
            <a:r>
              <a:rPr lang="ru-RU" dirty="0" smtClean="0"/>
              <a:t>"</a:t>
            </a:r>
            <a:r>
              <a:rPr lang="en-US" dirty="0" smtClean="0"/>
              <a:t> Do you call that prosperity gospel? God prospers those who follow him by meeting their needs but not by making them necessarily rich!</a:t>
            </a:r>
          </a:p>
          <a:p>
            <a:r>
              <a:rPr lang="en-US" dirty="0" smtClean="0"/>
              <a:t>Yet I think that most of our rewards from God will come at the Judgment Seat of Christ at his return. This is also called our </a:t>
            </a:r>
            <a:r>
              <a:rPr lang="ru-RU" dirty="0" smtClean="0"/>
              <a:t>"</a:t>
            </a:r>
            <a:r>
              <a:rPr lang="en-US" dirty="0" smtClean="0"/>
              <a:t>inheritance,</a:t>
            </a:r>
            <a:r>
              <a:rPr lang="ru-RU" dirty="0" smtClean="0"/>
              <a:t>"</a:t>
            </a:r>
            <a:r>
              <a:rPr lang="en-US" dirty="0" smtClean="0"/>
              <a:t> which is a fascinating doctrine I</a:t>
            </a:r>
            <a:r>
              <a:rPr lang="uk-UA" dirty="0" smtClean="0"/>
              <a:t>'</a:t>
            </a:r>
            <a:r>
              <a:rPr lang="en-US" dirty="0" smtClean="0"/>
              <a:t>m just beginning to study now. More on this later this year!</a:t>
            </a:r>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Don</a:t>
            </a:r>
            <a:r>
              <a:rPr lang="uk-UA" dirty="0" smtClean="0"/>
              <a:t>'</a:t>
            </a:r>
            <a:r>
              <a:rPr lang="en-US" dirty="0" smtClean="0"/>
              <a:t>t tell others how much you give.</a:t>
            </a:r>
          </a:p>
          <a:p>
            <a:r>
              <a:rPr lang="en-US" dirty="0" smtClean="0"/>
              <a:t>Give in cash.</a:t>
            </a:r>
          </a:p>
          <a:p>
            <a:r>
              <a:rPr lang="en-US" dirty="0" smtClean="0"/>
              <a:t>Use the online giving function so only the treasurer knows how much you give. (This is why I want a treasurer, as I should not know who gives what, even though I have access to the church</a:t>
            </a:r>
            <a:r>
              <a:rPr lang="uk-UA" dirty="0" smtClean="0"/>
              <a:t>'</a:t>
            </a:r>
            <a:r>
              <a:rPr lang="en-US" dirty="0" smtClean="0"/>
              <a:t>s online banking.)</a:t>
            </a:r>
          </a:p>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How much should we give God—for example, should we tithe? What percentage should we give—10%, 20%?</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My quick answer to this question is that we should give God 100%. Is he worth any less than that?</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Of course, you need some to live on, so I suggest that you take care of your needs, save 20% and give the rest to the Lord. For some of us, that remainder might be 10%. For others it might be 20% or more. You need God to tell you the amount that you should keep as well as the amount you should give away. </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Should we never give publicly?</a:t>
            </a:r>
            <a:r>
              <a:rPr lang="en-SG" dirty="0" smtClean="0">
                <a:effectLst/>
              </a:rPr>
              <a:t> </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We</a:t>
            </a:r>
            <a:r>
              <a:rPr lang="uk-UA"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been studying Jesus in his famous Sermon on the Mount where he had just finished telling the crowd to love their enemies</a:t>
            </a:r>
            <a:r>
              <a:rPr lang="en-SG" sz="1200" kern="1200" dirty="0" smtClean="0">
                <a:solidFill>
                  <a:schemeClr val="tx1"/>
                </a:solidFill>
                <a:effectLst/>
                <a:latin typeface="+mn-lt"/>
                <a:ea typeface="+mn-ea"/>
                <a:cs typeface="+mn-cs"/>
              </a:rPr>
              <a:t>.</a:t>
            </a:r>
          </a:p>
          <a:p>
            <a:r>
              <a:rPr lang="en-US" dirty="0" smtClean="0"/>
              <a:t>• </a:t>
            </a:r>
            <a:r>
              <a:rPr lang="en-US" sz="1200" kern="1200" dirty="0" smtClean="0">
                <a:solidFill>
                  <a:schemeClr val="tx1"/>
                </a:solidFill>
                <a:effectLst/>
                <a:latin typeface="+mn-lt"/>
                <a:ea typeface="+mn-ea"/>
                <a:cs typeface="+mn-cs"/>
              </a:rPr>
              <a:t>That ended chapter 5 where he kept saying,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You have heard that it was said…</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when he compared the Pharisee view of external righteousness with the genuine, internal purity God requires. In Matthew 5 Jesus speaks critically of the teaching of the Pharisees.</a:t>
            </a:r>
            <a:r>
              <a:rPr lang="en-SG" dirty="0" smtClean="0">
                <a:effectLst/>
              </a:rPr>
              <a:t> </a:t>
            </a:r>
          </a:p>
          <a:p>
            <a:r>
              <a:rPr lang="en-SG" dirty="0" smtClean="0">
                <a:effectLst/>
              </a:rPr>
              <a:t>• </a:t>
            </a:r>
            <a:r>
              <a:rPr lang="en-US" sz="1200" kern="1200" dirty="0" smtClean="0">
                <a:solidFill>
                  <a:schemeClr val="tx1"/>
                </a:solidFill>
                <a:effectLst/>
                <a:latin typeface="+mn-lt"/>
                <a:ea typeface="+mn-ea"/>
                <a:cs typeface="+mn-cs"/>
              </a:rPr>
              <a:t>In Matthew 6 Jesus begins to talk not about the </a:t>
            </a:r>
            <a:r>
              <a:rPr lang="en-US" sz="1200" i="1" kern="1200" dirty="0" smtClean="0">
                <a:solidFill>
                  <a:schemeClr val="tx1"/>
                </a:solidFill>
                <a:effectLst/>
                <a:latin typeface="+mn-lt"/>
                <a:ea typeface="+mn-ea"/>
                <a:cs typeface="+mn-cs"/>
              </a:rPr>
              <a:t>proverbs</a:t>
            </a:r>
            <a:r>
              <a:rPr lang="en-US" sz="1200" kern="1200" dirty="0" smtClean="0">
                <a:solidFill>
                  <a:schemeClr val="tx1"/>
                </a:solidFill>
                <a:effectLst/>
                <a:latin typeface="+mn-lt"/>
                <a:ea typeface="+mn-ea"/>
                <a:cs typeface="+mn-cs"/>
              </a:rPr>
              <a:t> of the Pharisees but about their </a:t>
            </a:r>
            <a:r>
              <a:rPr lang="en-US" sz="1200" i="1" kern="1200" dirty="0" smtClean="0">
                <a:solidFill>
                  <a:schemeClr val="tx1"/>
                </a:solidFill>
                <a:effectLst/>
                <a:latin typeface="+mn-lt"/>
                <a:ea typeface="+mn-ea"/>
                <a:cs typeface="+mn-cs"/>
              </a:rPr>
              <a:t>practice</a:t>
            </a:r>
            <a:r>
              <a:rPr lang="en-US" sz="1200" kern="1200" dirty="0" smtClean="0">
                <a:solidFill>
                  <a:schemeClr val="tx1"/>
                </a:solidFill>
                <a:effectLst/>
                <a:latin typeface="+mn-lt"/>
                <a:ea typeface="+mn-ea"/>
                <a:cs typeface="+mn-cs"/>
              </a:rPr>
              <a:t>—not their </a:t>
            </a:r>
            <a:r>
              <a:rPr lang="en-US" sz="1200" i="1" kern="1200" dirty="0" smtClean="0">
                <a:solidFill>
                  <a:schemeClr val="tx1"/>
                </a:solidFill>
                <a:effectLst/>
                <a:latin typeface="+mn-lt"/>
                <a:ea typeface="+mn-ea"/>
                <a:cs typeface="+mn-cs"/>
              </a:rPr>
              <a:t>doctrine</a:t>
            </a:r>
            <a:r>
              <a:rPr lang="en-US" sz="1200" kern="1200" dirty="0" smtClean="0">
                <a:solidFill>
                  <a:schemeClr val="tx1"/>
                </a:solidFill>
                <a:effectLst/>
                <a:latin typeface="+mn-lt"/>
                <a:ea typeface="+mn-ea"/>
                <a:cs typeface="+mn-cs"/>
              </a:rPr>
              <a:t> but their </a:t>
            </a:r>
            <a:r>
              <a:rPr lang="en-US" sz="1200" i="1" kern="1200" dirty="0" smtClean="0">
                <a:solidFill>
                  <a:schemeClr val="tx1"/>
                </a:solidFill>
                <a:effectLst/>
                <a:latin typeface="+mn-lt"/>
                <a:ea typeface="+mn-ea"/>
                <a:cs typeface="+mn-cs"/>
              </a:rPr>
              <a:t>deeds</a:t>
            </a:r>
            <a:r>
              <a:rPr lang="en-US" sz="1200" kern="1200" dirty="0" smtClean="0">
                <a:solidFill>
                  <a:schemeClr val="tx1"/>
                </a:solidFill>
                <a:effectLst/>
                <a:latin typeface="+mn-lt"/>
                <a:ea typeface="+mn-ea"/>
                <a:cs typeface="+mn-cs"/>
              </a:rPr>
              <a:t>.</a:t>
            </a:r>
            <a:r>
              <a:rPr lang="en-SG" dirty="0" smtClean="0">
                <a:effectLst/>
              </a:rPr>
              <a:t> </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dirty="0" smtClean="0">
                <a:cs typeface="ＭＳ Ｐゴシック" charset="0"/>
              </a:rPr>
              <a:t>Be a secret giver.</a:t>
            </a:r>
          </a:p>
          <a:p>
            <a:r>
              <a:rPr lang="en-US" dirty="0" smtClean="0">
                <a:cs typeface="ＭＳ Ｐゴシック" charset="0"/>
              </a:rPr>
              <a:t>Honor by people rewards the showy giver—but the blessing of God himself rewards the stealthy giver.</a:t>
            </a:r>
          </a:p>
          <a:p>
            <a:r>
              <a:rPr lang="en-US" sz="1200" kern="1200" dirty="0" smtClean="0">
                <a:solidFill>
                  <a:schemeClr val="tx1"/>
                </a:solidFill>
                <a:effectLst/>
                <a:latin typeface="+mn-lt"/>
                <a:ea typeface="+mn-ea"/>
                <a:cs typeface="+mn-cs"/>
              </a:rPr>
              <a:t>So how can you be rewarded in your giving? (Subject) Today we</a:t>
            </a:r>
            <a:r>
              <a:rPr lang="uk-UA"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seen that…</a:t>
            </a:r>
            <a:r>
              <a:rPr lang="en-SG" dirty="0" smtClean="0">
                <a:effectLst/>
              </a:rPr>
              <a:t> </a:t>
            </a:r>
            <a:endParaRPr lang="en-US" dirty="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The amount? Are you giving too little? Probably none of us is giving too much.</a:t>
            </a:r>
          </a:p>
          <a:p>
            <a:r>
              <a:rPr lang="en-US" dirty="0" smtClean="0"/>
              <a:t>The attitude? Have you been giving grudgingly—or cheerfully?</a:t>
            </a:r>
          </a:p>
          <a:p>
            <a:r>
              <a:rPr lang="en-US" dirty="0" smtClean="0"/>
              <a:t>The consistency? Do you have ad hoc giving? I keep track of every dollar given so I make sure I give the percentage I committed to God.</a:t>
            </a:r>
          </a:p>
          <a:p>
            <a:r>
              <a:rPr lang="en-US" dirty="0" smtClean="0"/>
              <a:t>The recipients? Is anyone in need due to your lack of generosity?</a:t>
            </a:r>
          </a:p>
          <a:p>
            <a:r>
              <a:rPr lang="en-US" dirty="0" smtClean="0"/>
              <a:t>Prayer</a:t>
            </a:r>
          </a:p>
          <a:p>
            <a:r>
              <a:rPr lang="en-US" dirty="0" smtClean="0"/>
              <a:t>The secrecy? Might you guard your giving amounts so the glory goes to God alone for what you give?</a:t>
            </a:r>
          </a:p>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Someone wisely said,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Show me your finances and I will tell you your priorities.</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Jesus spoke about money more than any other subject because he wanted to get to the heart of what we value.</a:t>
            </a:r>
            <a:r>
              <a:rPr lang="en-SG" dirty="0" smtClean="0">
                <a:effectLst/>
              </a:rPr>
              <a:t>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Sometimes pastors like me are afraid to speak about giving because </a:t>
            </a:r>
          </a:p>
          <a:p>
            <a:r>
              <a:rPr lang="en-US" sz="1200" kern="1200" dirty="0" smtClean="0">
                <a:solidFill>
                  <a:schemeClr val="tx1"/>
                </a:solidFill>
                <a:effectLst/>
                <a:latin typeface="+mn-lt"/>
                <a:ea typeface="+mn-ea"/>
                <a:cs typeface="+mn-cs"/>
              </a:rPr>
              <a:t>• listeners might think we are prosperity teachers, but if we preach straight through what Jesus said, eventually we will get to what he says about our money</a:t>
            </a:r>
            <a:r>
              <a:rPr lang="en-SG" sz="1200" kern="1200" dirty="0" smtClean="0">
                <a:solidFill>
                  <a:schemeClr val="tx1"/>
                </a:solidFill>
                <a:effectLst/>
                <a:latin typeface="+mn-lt"/>
                <a:ea typeface="+mn-ea"/>
                <a:cs typeface="+mn-cs"/>
              </a:rPr>
              <a:t>.</a:t>
            </a:r>
          </a:p>
          <a:p>
            <a:endParaRPr lang="en-US" dirty="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I thought about continuing sharing what Christ said in the Sermon on the Mount last week, but since it was Easter, I chickened out about talking about giving! Susan said she</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d boycott church if I </a:t>
            </a:r>
            <a:r>
              <a:rPr lang="en-US" sz="1200" kern="1200" dirty="0" err="1" smtClean="0">
                <a:solidFill>
                  <a:schemeClr val="tx1"/>
                </a:solidFill>
                <a:effectLst/>
                <a:latin typeface="+mn-lt"/>
                <a:ea typeface="+mn-ea"/>
                <a:cs typeface="+mn-cs"/>
              </a:rPr>
              <a:t>didn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preach on the resurrection. As it turned out, she </a:t>
            </a:r>
            <a:r>
              <a:rPr lang="en-US" sz="1200" kern="1200" dirty="0" err="1" smtClean="0">
                <a:solidFill>
                  <a:schemeClr val="tx1"/>
                </a:solidFill>
                <a:effectLst/>
                <a:latin typeface="+mn-lt"/>
                <a:ea typeface="+mn-ea"/>
                <a:cs typeface="+mn-cs"/>
              </a:rPr>
              <a:t>didn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come anyway as she was teaching our children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class about a risen Savior.</a:t>
            </a:r>
            <a:r>
              <a:rPr lang="en-SG" dirty="0" smtClean="0">
                <a:effectLst/>
              </a:rPr>
              <a:t>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But we are commanded to make disciples, and no discipleship is complete without addressing what we do with the funds that we consider our own—even though the ability even to earn money comes from God, as does the money itself!</a:t>
            </a:r>
            <a:r>
              <a:rPr lang="en-SG" dirty="0" smtClean="0">
                <a:effectLst/>
              </a:rPr>
              <a:t>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Today we</a:t>
            </a:r>
            <a:r>
              <a:rPr lang="uk-UA"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ll</a:t>
            </a:r>
            <a:r>
              <a:rPr lang="en-US" sz="1200" kern="1200" dirty="0" smtClean="0">
                <a:solidFill>
                  <a:schemeClr val="tx1"/>
                </a:solidFill>
                <a:effectLst/>
                <a:latin typeface="+mn-lt"/>
                <a:ea typeface="+mn-ea"/>
                <a:cs typeface="+mn-cs"/>
              </a:rPr>
              <a:t> first see how </a:t>
            </a:r>
            <a:r>
              <a:rPr lang="en-US" sz="1200" i="1" kern="1200" dirty="0" smtClean="0">
                <a:solidFill>
                  <a:schemeClr val="tx1"/>
                </a:solidFill>
                <a:effectLst/>
                <a:latin typeface="+mn-lt"/>
                <a:ea typeface="+mn-ea"/>
                <a:cs typeface="+mn-cs"/>
              </a:rPr>
              <a:t>not to give</a:t>
            </a:r>
            <a:r>
              <a:rPr lang="en-US" sz="1200" kern="1200" dirty="0" smtClean="0">
                <a:solidFill>
                  <a:schemeClr val="tx1"/>
                </a:solidFill>
                <a:effectLst/>
                <a:latin typeface="+mn-lt"/>
                <a:ea typeface="+mn-ea"/>
                <a:cs typeface="+mn-cs"/>
              </a:rPr>
              <a:t> (1-2) followed by </a:t>
            </a:r>
            <a:r>
              <a:rPr lang="en-US" sz="1200" i="1" kern="1200" dirty="0" smtClean="0">
                <a:solidFill>
                  <a:schemeClr val="tx1"/>
                </a:solidFill>
                <a:effectLst/>
                <a:latin typeface="+mn-lt"/>
                <a:ea typeface="+mn-ea"/>
                <a:cs typeface="+mn-cs"/>
              </a:rPr>
              <a:t>how to give</a:t>
            </a:r>
            <a:r>
              <a:rPr lang="en-US" sz="1200" kern="1200" dirty="0" smtClean="0">
                <a:solidFill>
                  <a:schemeClr val="tx1"/>
                </a:solidFill>
                <a:effectLst/>
                <a:latin typeface="+mn-lt"/>
                <a:ea typeface="+mn-ea"/>
                <a:cs typeface="+mn-cs"/>
              </a:rPr>
              <a:t> (3-4).</a:t>
            </a:r>
            <a:r>
              <a:rPr lang="en-SG" dirty="0" smtClean="0">
                <a:effectLst/>
              </a:rPr>
              <a:t> </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3/4/16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07757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3/4/16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44570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3/4/16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91453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3/4/16</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56314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3/4/16</a:t>
            </a:fld>
            <a:endParaRPr lang="en-US">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26928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3/4/16</a:t>
            </a:fld>
            <a:endParaRPr lang="en-US">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41706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3/4/16</a:t>
            </a:fld>
            <a:endParaRPr lang="en-US">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53935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3/4/16</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14578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3/4/16</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26156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3/4/16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33133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3/4/16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379570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3255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6830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8707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1779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9657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5553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1472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0731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6679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5782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474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pPr/>
              <a:t>‹#›</a:t>
            </a:fld>
            <a:endParaRPr lang="en-US"/>
          </a:p>
        </p:txBody>
      </p:sp>
    </p:spTree>
    <p:extLst>
      <p:ext uri="{BB962C8B-B14F-4D97-AF65-F5344CB8AC3E}">
        <p14:creationId xmlns:p14="http://schemas.microsoft.com/office/powerpoint/2010/main" val="11901403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pPr/>
              <a:t>‹#›</a:t>
            </a:fld>
            <a:endParaRPr lang="en-US"/>
          </a:p>
        </p:txBody>
      </p:sp>
    </p:spTree>
    <p:extLst>
      <p:ext uri="{BB962C8B-B14F-4D97-AF65-F5344CB8AC3E}">
        <p14:creationId xmlns:p14="http://schemas.microsoft.com/office/powerpoint/2010/main" val="26084332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C1874D-6019-5945-A8E3-23F7962A3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537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9138B3-563A-E345-A4ED-466FA728DF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958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BAB2AE-31C3-6A4A-A4FB-55758049B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19565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55A88F-EC0F-3344-8D08-2EE8C9907C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02607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65CB87-F8ED-5848-A418-7BD78FB67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86803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EAB572-478D-4D42-B9E9-514FCCDDE7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06336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1D378F-257D-354F-9698-5E91A9AD9E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11447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206BC1-9BAB-4B46-A03C-CC3B71BF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13900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F9D990-5BB7-7D4D-AB17-EDCDCB7AA6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90429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4DFF75-E2A9-1C49-A0C8-AE51C9FF55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93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040ABC-8DFA-8841-8C06-6B7B452129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89683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51203"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4F608746-AAA3-084F-B90D-4C00654A57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2509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8CB8CF-2FD0-B34C-BAC3-F36A917574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74478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1429C-4D1D-B045-BC08-878BB42C12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31341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7BDF57-0786-8247-AC1F-407FA1280E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53204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02F5659-4D65-864A-9709-258CDBA62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1557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991738-E47F-F44A-920F-F964BBC79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2162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E0601A0-9521-4442-9910-26CA8A8F7C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2984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6B85FC-B692-D744-85D9-5086F0F1DA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65345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70C0FF-A839-2E4E-BBB6-FBC9EAFA0A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7752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F5546A-5B27-1C43-A569-884C830670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81001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C07EA9-702C-8745-A8DE-FAA0A7B98E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779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5.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6.xml"/><Relationship Id="rId13" Type="http://schemas.openxmlformats.org/officeDocument/2006/relationships/image" Target="../media/image1.jpe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07147504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51877046-DC14-3744-AB1C-F596A9F91870}" type="slidenum">
              <a:rPr lang="en-US">
                <a:solidFill>
                  <a:srgbClr val="000000"/>
                </a:solidFill>
                <a:ea typeface="Osaka" charset="0"/>
                <a:cs typeface="Osaka" charset="0"/>
              </a:rPr>
              <a:pPr defTabSz="914400" eaLnBrk="0" fontAlgn="base" hangingPunct="0">
                <a:spcBef>
                  <a:spcPct val="0"/>
                </a:spcBef>
                <a:spcAft>
                  <a:spcPct val="0"/>
                </a:spcAft>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321733553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2046130717"/>
      </p:ext>
    </p:extLst>
  </p:cSld>
  <p:clrMap bg1="lt1" tx1="dk1" bg2="lt2" tx2="dk2" accent1="accent1" accent2="accent2" accent3="accent3" accent4="accent4" accent5="accent5" accent6="accent6" hlink="hlink" folHlink="folHlink"/>
  <p:sldLayoutIdLst>
    <p:sldLayoutId id="2147483699" r:id="rId1"/>
    <p:sldLayoutId id="2147483700"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08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165"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25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33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mn-cs"/>
        </a:defRPr>
      </a:lvl1pPr>
      <a:lvl2pPr marL="742760" indent="-285677" algn="l" rtl="0" eaLnBrk="0" fontAlgn="base" hangingPunct="0">
        <a:spcBef>
          <a:spcPct val="20000"/>
        </a:spcBef>
        <a:spcAft>
          <a:spcPct val="0"/>
        </a:spcAft>
        <a:buChar char="–"/>
        <a:defRPr sz="2800">
          <a:solidFill>
            <a:schemeClr val="tx1"/>
          </a:solidFill>
          <a:latin typeface="+mn-lt"/>
          <a:ea typeface="+mn-ea"/>
          <a:cs typeface="+mn-cs"/>
        </a:defRPr>
      </a:lvl2pPr>
      <a:lvl3pPr marL="1142706" indent="-228541" algn="l" rtl="0" eaLnBrk="0" fontAlgn="base" hangingPunct="0">
        <a:spcBef>
          <a:spcPct val="20000"/>
        </a:spcBef>
        <a:spcAft>
          <a:spcPct val="0"/>
        </a:spcAft>
        <a:buChar char="•"/>
        <a:defRPr sz="2400">
          <a:solidFill>
            <a:schemeClr val="tx1"/>
          </a:solidFill>
          <a:latin typeface="+mn-lt"/>
          <a:ea typeface="+mn-ea"/>
          <a:cs typeface="+mn-cs"/>
        </a:defRPr>
      </a:lvl3pPr>
      <a:lvl4pPr marL="1599790" indent="-228541" algn="l" rtl="0" eaLnBrk="0" fontAlgn="base" hangingPunct="0">
        <a:spcBef>
          <a:spcPct val="20000"/>
        </a:spcBef>
        <a:spcAft>
          <a:spcPct val="0"/>
        </a:spcAft>
        <a:buChar char="–"/>
        <a:defRPr sz="2000">
          <a:solidFill>
            <a:schemeClr val="tx1"/>
          </a:solidFill>
          <a:latin typeface="+mn-lt"/>
          <a:ea typeface="+mn-ea"/>
          <a:cs typeface="+mn-cs"/>
        </a:defRPr>
      </a:lvl4pPr>
      <a:lvl5pPr marL="2056875" indent="-228541"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fontAlgn="base">
        <a:spcBef>
          <a:spcPct val="20000"/>
        </a:spcBef>
        <a:spcAft>
          <a:spcPct val="0"/>
        </a:spcAft>
        <a:buChar char="»"/>
        <a:defRPr sz="2000">
          <a:solidFill>
            <a:schemeClr val="tx1"/>
          </a:solidFill>
          <a:latin typeface="+mn-lt"/>
          <a:ea typeface="+mn-ea"/>
          <a:cs typeface="+mn-cs"/>
        </a:defRPr>
      </a:lvl6pPr>
      <a:lvl7pPr marL="2971040" indent="-228541" algn="l" rtl="0" fontAlgn="base">
        <a:spcBef>
          <a:spcPct val="20000"/>
        </a:spcBef>
        <a:spcAft>
          <a:spcPct val="0"/>
        </a:spcAft>
        <a:buChar char="»"/>
        <a:defRPr sz="2000">
          <a:solidFill>
            <a:schemeClr val="tx1"/>
          </a:solidFill>
          <a:latin typeface="+mn-lt"/>
          <a:ea typeface="+mn-ea"/>
          <a:cs typeface="+mn-cs"/>
        </a:defRPr>
      </a:lvl7pPr>
      <a:lvl8pPr marL="3428124" indent="-228541" algn="l" rtl="0" fontAlgn="base">
        <a:spcBef>
          <a:spcPct val="20000"/>
        </a:spcBef>
        <a:spcAft>
          <a:spcPct val="0"/>
        </a:spcAft>
        <a:buChar char="»"/>
        <a:defRPr sz="2000">
          <a:solidFill>
            <a:schemeClr val="tx1"/>
          </a:solidFill>
          <a:latin typeface="+mn-lt"/>
          <a:ea typeface="+mn-ea"/>
          <a:cs typeface="+mn-cs"/>
        </a:defRPr>
      </a:lvl8pPr>
      <a:lvl9pPr marL="3885205" indent="-228541"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defTabSz="914400" eaLnBrk="0" fontAlgn="base" hangingPunct="0">
              <a:spcBef>
                <a:spcPct val="0"/>
              </a:spcBef>
              <a:spcAft>
                <a:spcPct val="0"/>
              </a:spcAft>
              <a:defRPr/>
            </a:pPr>
            <a:fld id="{586441EB-B7B6-D543-83BD-CA0D5169F943}"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9434533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Copperplate Gothic Light" charset="0"/>
                <a:ea typeface="ヒラギノ角ゴ Pro W3" charset="0"/>
                <a:cs typeface="ヒラギノ角ゴ Pro W3" charset="0"/>
              </a:defRPr>
            </a:lvl1pPr>
          </a:lstStyle>
          <a:p>
            <a:pPr defTabSz="914400" eaLnBrk="0" fontAlgn="base" hangingPunct="0">
              <a:spcBef>
                <a:spcPct val="0"/>
              </a:spcBef>
              <a:spcAft>
                <a:spcPct val="0"/>
              </a:spcAft>
              <a:defRPr/>
            </a:pPr>
            <a:endParaRPr lang="en-US">
              <a:solidFill>
                <a:srgbClr val="000000"/>
              </a:solidFill>
            </a:endParaRPr>
          </a:p>
        </p:txBody>
      </p:sp>
      <p:sp>
        <p:nvSpPr>
          <p:cNvPr id="501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Copperplate Gothic Light" charset="0"/>
                <a:ea typeface="ヒラギノ角ゴ Pro W3" charset="0"/>
                <a:cs typeface="ヒラギノ角ゴ Pro W3" charset="0"/>
              </a:defRPr>
            </a:lvl1pPr>
          </a:lstStyle>
          <a:p>
            <a:pPr defTabSz="914400" eaLnBrk="0" fontAlgn="base" hangingPunct="0">
              <a:spcBef>
                <a:spcPct val="0"/>
              </a:spcBef>
              <a:spcAft>
                <a:spcPct val="0"/>
              </a:spcAft>
              <a:defRPr/>
            </a:pPr>
            <a:endParaRPr lang="en-US">
              <a:solidFill>
                <a:srgbClr val="000000"/>
              </a:solidFill>
            </a:endParaRPr>
          </a:p>
        </p:txBody>
      </p:sp>
      <p:sp>
        <p:nvSpPr>
          <p:cNvPr id="50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Copperplate Gothic Light" charset="0"/>
                <a:ea typeface="ヒラギノ角ゴ Pro W3" charset="0"/>
                <a:cs typeface="ヒラギノ角ゴ Pro W3" charset="0"/>
              </a:defRPr>
            </a:lvl1pPr>
          </a:lstStyle>
          <a:p>
            <a:pPr defTabSz="914400" eaLnBrk="0" fontAlgn="base" hangingPunct="0">
              <a:spcBef>
                <a:spcPct val="0"/>
              </a:spcBef>
              <a:spcAft>
                <a:spcPct val="0"/>
              </a:spcAft>
              <a:defRPr/>
            </a:pPr>
            <a:fld id="{F0966001-D558-4146-9E68-C454F38438FD}"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4501196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5pPr>
      <a:lvl6pPr marL="4572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143625"/>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Matthew 6:1-4</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Giving That God Rewards</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www.BibleStudyDownloads.org</a:t>
            </a:r>
          </a:p>
        </p:txBody>
      </p:sp>
    </p:spTree>
    <p:extLst>
      <p:ext uri="{BB962C8B-B14F-4D97-AF65-F5344CB8AC3E}">
        <p14:creationId xmlns:p14="http://schemas.microsoft.com/office/powerpoint/2010/main" val="1808405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58"/>
            <a:ext cx="9144000" cy="2033256"/>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a:t>
            </a:r>
            <a:r>
              <a:rPr lang="en-US" sz="5400" b="1" dirty="0">
                <a:solidFill>
                  <a:srgbClr val="FFFF00"/>
                </a:solidFill>
                <a:effectLst>
                  <a:glow rad="127000">
                    <a:schemeClr val="tx1"/>
                  </a:glow>
                </a:effectLst>
                <a:latin typeface="Arial" charset="0"/>
                <a:ea typeface="ＭＳ Ｐゴシック" charset="0"/>
                <a:cs typeface="ＭＳ Ｐゴシック" charset="0"/>
              </a:rPr>
              <a:t>rewarded</a:t>
            </a:r>
            <a:r>
              <a:rPr lang="en-US" sz="5400" b="1" dirty="0">
                <a:effectLst>
                  <a:glow rad="127000">
                    <a:schemeClr val="tx1"/>
                  </a:glow>
                </a:effectLst>
                <a:latin typeface="Arial" charset="0"/>
                <a:ea typeface="ＭＳ Ｐゴシック" charset="0"/>
                <a:cs typeface="ＭＳ Ｐゴシック" charset="0"/>
              </a:rPr>
              <a:t> in your </a:t>
            </a:r>
            <a:r>
              <a:rPr lang="en-US" sz="5400" b="1" dirty="0" smtClean="0">
                <a:effectLst>
                  <a:glow rad="127000">
                    <a:schemeClr val="tx1"/>
                  </a:glow>
                </a:effectLst>
                <a:latin typeface="Arial" charset="0"/>
                <a:ea typeface="ＭＳ Ｐゴシック" charset="0"/>
                <a:cs typeface="ＭＳ Ｐゴシック" charset="0"/>
              </a:rPr>
              <a:t>giving?</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080260"/>
            <a:ext cx="9144000" cy="4777740"/>
          </a:xfrm>
          <a:prstGeom prst="rect">
            <a:avLst/>
          </a:prstGeom>
        </p:spPr>
      </p:pic>
    </p:spTree>
    <p:extLst>
      <p:ext uri="{BB962C8B-B14F-4D97-AF65-F5344CB8AC3E}">
        <p14:creationId xmlns:p14="http://schemas.microsoft.com/office/powerpoint/2010/main" val="24593502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553"/>
          <a:stretch/>
        </p:blipFill>
        <p:spPr>
          <a:xfrm>
            <a:off x="0" y="-22138"/>
            <a:ext cx="9144000" cy="68801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67342"/>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a:effectLst>
                  <a:glow rad="127000">
                    <a:schemeClr val="tx1"/>
                  </a:glow>
                </a:effectLst>
                <a:latin typeface="Arial" charset="0"/>
                <a:ea typeface="ＭＳ Ｐゴシック" charset="0"/>
                <a:cs typeface="ＭＳ Ｐゴシック" charset="0"/>
              </a:rPr>
              <a:t>People praise </a:t>
            </a:r>
            <a:r>
              <a:rPr lang="en-US" sz="4800" b="1" dirty="0">
                <a:solidFill>
                  <a:srgbClr val="FFFF00"/>
                </a:solidFill>
                <a:effectLst>
                  <a:glow rad="127000">
                    <a:schemeClr val="tx1"/>
                  </a:glow>
                </a:effectLst>
                <a:latin typeface="Arial" charset="0"/>
                <a:ea typeface="ＭＳ Ｐゴシック" charset="0"/>
                <a:cs typeface="ＭＳ Ｐゴシック" charset="0"/>
              </a:rPr>
              <a:t>public</a:t>
            </a:r>
            <a:r>
              <a:rPr lang="en-US" sz="4800" b="1" dirty="0">
                <a:effectLst>
                  <a:glow rad="127000">
                    <a:schemeClr val="tx1"/>
                  </a:glow>
                </a:effectLst>
                <a:latin typeface="Arial" charset="0"/>
                <a:ea typeface="ＭＳ Ｐゴシック" charset="0"/>
                <a:cs typeface="ＭＳ Ｐゴシック" charset="0"/>
              </a:rPr>
              <a:t> giving (6:1-2). </a:t>
            </a:r>
          </a:p>
        </p:txBody>
      </p:sp>
    </p:spTree>
    <p:extLst>
      <p:ext uri="{BB962C8B-B14F-4D97-AF65-F5344CB8AC3E}">
        <p14:creationId xmlns:p14="http://schemas.microsoft.com/office/powerpoint/2010/main" val="21237492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4310961" cy="5514323"/>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Be </a:t>
            </a:r>
            <a:r>
              <a:rPr lang="en-US" sz="3600" b="1" dirty="0">
                <a:effectLst>
                  <a:glow rad="127000">
                    <a:schemeClr val="tx1"/>
                  </a:glow>
                </a:effectLst>
                <a:latin typeface="Arial" charset="0"/>
                <a:ea typeface="ＭＳ Ｐゴシック" charset="0"/>
                <a:cs typeface="ＭＳ Ｐゴシック" charset="0"/>
              </a:rPr>
              <a:t>careful not to do your </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acts </a:t>
            </a:r>
            <a:r>
              <a:rPr lang="en-US" sz="3600" b="1" dirty="0">
                <a:effectLst>
                  <a:glow rad="127000">
                    <a:schemeClr val="tx1"/>
                  </a:glow>
                </a:effectLst>
                <a:latin typeface="Arial" charset="0"/>
                <a:ea typeface="ＭＳ Ｐゴシック" charset="0"/>
                <a:cs typeface="ＭＳ Ｐゴシック" charset="0"/>
              </a:rPr>
              <a:t>of </a:t>
            </a:r>
            <a:r>
              <a:rPr lang="en-US" sz="3600" b="1" dirty="0" smtClean="0">
                <a:effectLst>
                  <a:glow rad="127000">
                    <a:schemeClr val="tx1"/>
                  </a:glow>
                </a:effectLst>
                <a:latin typeface="Arial" charset="0"/>
                <a:ea typeface="ＭＳ Ｐゴシック" charset="0"/>
                <a:cs typeface="ＭＳ Ｐゴシック" charset="0"/>
              </a:rPr>
              <a:t>righteousness</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before men, to be seen by them. If you do, you will have no reward from your Father in </a:t>
            </a:r>
            <a:r>
              <a:rPr lang="en-US" sz="3600" b="1" dirty="0" smtClean="0">
                <a:effectLst>
                  <a:glow rad="127000">
                    <a:schemeClr val="tx1"/>
                  </a:glow>
                </a:effectLst>
                <a:latin typeface="Arial" charset="0"/>
                <a:ea typeface="ＭＳ Ｐゴシック" charset="0"/>
                <a:cs typeface="ＭＳ Ｐゴシック" charset="0"/>
              </a:rPr>
              <a:t>heaven</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(6:1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833039" y="29469"/>
            <a:ext cx="4310961" cy="55143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Watch </a:t>
            </a:r>
            <a:r>
              <a:rPr lang="en-US" sz="3600" b="1" dirty="0">
                <a:effectLst>
                  <a:glow rad="127000">
                    <a:schemeClr val="tx1"/>
                  </a:glow>
                </a:effectLst>
                <a:latin typeface="Arial" charset="0"/>
                <a:ea typeface="ＭＳ Ｐゴシック" charset="0"/>
                <a:cs typeface="ＭＳ Ｐゴシック" charset="0"/>
              </a:rPr>
              <a:t>out! </a:t>
            </a:r>
            <a:r>
              <a:rPr lang="en-US" sz="3600" b="1" dirty="0" smtClean="0">
                <a:effectLst>
                  <a:glow rad="127000">
                    <a:schemeClr val="tx1"/>
                  </a:glow>
                </a:effectLst>
                <a:latin typeface="Arial" charset="0"/>
                <a:ea typeface="ＭＳ Ｐゴシック" charset="0"/>
                <a:cs typeface="ＭＳ Ｐゴシック" charset="0"/>
              </a:rPr>
              <a:t>Don</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do your good deeds publicly, to be admired by others, for you will lose the reward from your Father in </a:t>
            </a:r>
            <a:r>
              <a:rPr lang="en-US" sz="3600" b="1" dirty="0" smtClean="0">
                <a:effectLst>
                  <a:glow rad="127000">
                    <a:schemeClr val="tx1"/>
                  </a:glow>
                </a:effectLst>
                <a:latin typeface="Arial" charset="0"/>
                <a:ea typeface="ＭＳ Ｐゴシック" charset="0"/>
                <a:cs typeface="ＭＳ Ｐゴシック" charset="0"/>
              </a:rPr>
              <a:t>heaven</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(6:1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67128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21094"/>
            <a:ext cx="9144000" cy="6036906"/>
          </a:xfrm>
          <a:prstGeom prst="rect">
            <a:avLst/>
          </a:prstGeom>
        </p:spPr>
      </p:pic>
      <p:sp>
        <p:nvSpPr>
          <p:cNvPr id="900098" name="Rectangle 2"/>
          <p:cNvSpPr>
            <a:spLocks noGrp="1" noChangeArrowheads="1"/>
          </p:cNvSpPr>
          <p:nvPr>
            <p:ph type="ctrTitle"/>
          </p:nvPr>
        </p:nvSpPr>
        <p:spPr>
          <a:xfrm>
            <a:off x="0" y="49784"/>
            <a:ext cx="9144000" cy="1629067"/>
          </a:xfrm>
          <a:solidFill>
            <a:srgbClr val="000000"/>
          </a:solidFill>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 Christian practices do we sometimes do for show? </a:t>
            </a:r>
          </a:p>
        </p:txBody>
      </p:sp>
    </p:spTree>
    <p:extLst>
      <p:ext uri="{BB962C8B-B14F-4D97-AF65-F5344CB8AC3E}">
        <p14:creationId xmlns:p14="http://schemas.microsoft.com/office/powerpoint/2010/main" val="12302030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4310961" cy="5514323"/>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Be </a:t>
            </a:r>
            <a:r>
              <a:rPr lang="en-US" sz="3600" b="1" dirty="0">
                <a:effectLst>
                  <a:glow rad="127000">
                    <a:schemeClr val="tx1"/>
                  </a:glow>
                </a:effectLst>
                <a:latin typeface="Arial" charset="0"/>
                <a:ea typeface="ＭＳ Ｐゴシック" charset="0"/>
                <a:cs typeface="ＭＳ Ｐゴシック" charset="0"/>
              </a:rPr>
              <a:t>careful not to do your </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acts </a:t>
            </a:r>
            <a:r>
              <a:rPr lang="en-US" sz="3600" b="1" dirty="0">
                <a:effectLst>
                  <a:glow rad="127000">
                    <a:schemeClr val="tx1"/>
                  </a:glow>
                </a:effectLst>
                <a:latin typeface="Arial" charset="0"/>
                <a:ea typeface="ＭＳ Ｐゴシック" charset="0"/>
                <a:cs typeface="ＭＳ Ｐゴシック" charset="0"/>
              </a:rPr>
              <a:t>of </a:t>
            </a:r>
            <a:r>
              <a:rPr lang="en-US" sz="3600" b="1" dirty="0" smtClean="0">
                <a:effectLst>
                  <a:glow rad="127000">
                    <a:schemeClr val="tx1"/>
                  </a:glow>
                </a:effectLst>
                <a:latin typeface="Arial" charset="0"/>
                <a:ea typeface="ＭＳ Ｐゴシック" charset="0"/>
                <a:cs typeface="ＭＳ Ｐゴシック" charset="0"/>
              </a:rPr>
              <a:t>righteousness</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before men, to be seen by them. If you do, you will </a:t>
            </a:r>
            <a:r>
              <a:rPr lang="en-US" sz="3600" b="1" dirty="0">
                <a:solidFill>
                  <a:srgbClr val="FFFF00"/>
                </a:solidFill>
                <a:effectLst>
                  <a:glow rad="127000">
                    <a:schemeClr val="tx1"/>
                  </a:glow>
                </a:effectLst>
                <a:latin typeface="Arial" charset="0"/>
                <a:ea typeface="ＭＳ Ｐゴシック" charset="0"/>
                <a:cs typeface="ＭＳ Ｐゴシック" charset="0"/>
              </a:rPr>
              <a:t>have no reward</a:t>
            </a:r>
            <a:r>
              <a:rPr lang="en-US" sz="3600" b="1" dirty="0">
                <a:effectLst>
                  <a:glow rad="127000">
                    <a:schemeClr val="tx1"/>
                  </a:glow>
                </a:effectLst>
                <a:latin typeface="Arial" charset="0"/>
                <a:ea typeface="ＭＳ Ｐゴシック" charset="0"/>
                <a:cs typeface="ＭＳ Ｐゴシック" charset="0"/>
              </a:rPr>
              <a:t> from your Father in </a:t>
            </a:r>
            <a:r>
              <a:rPr lang="en-US" sz="3600" b="1" dirty="0" smtClean="0">
                <a:effectLst>
                  <a:glow rad="127000">
                    <a:schemeClr val="tx1"/>
                  </a:glow>
                </a:effectLst>
                <a:latin typeface="Arial" charset="0"/>
                <a:ea typeface="ＭＳ Ｐゴシック" charset="0"/>
                <a:cs typeface="ＭＳ Ｐゴシック" charset="0"/>
              </a:rPr>
              <a:t>heaven</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(6:1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833039" y="29469"/>
            <a:ext cx="4310961" cy="55143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Watch </a:t>
            </a:r>
            <a:r>
              <a:rPr lang="en-US" sz="3600" b="1" dirty="0">
                <a:effectLst>
                  <a:glow rad="127000">
                    <a:schemeClr val="tx1"/>
                  </a:glow>
                </a:effectLst>
                <a:latin typeface="Arial" charset="0"/>
                <a:ea typeface="ＭＳ Ｐゴシック" charset="0"/>
                <a:cs typeface="ＭＳ Ｐゴシック" charset="0"/>
              </a:rPr>
              <a:t>out! </a:t>
            </a:r>
            <a:r>
              <a:rPr lang="en-US" sz="3600" b="1" dirty="0" smtClean="0">
                <a:effectLst>
                  <a:glow rad="127000">
                    <a:schemeClr val="tx1"/>
                  </a:glow>
                </a:effectLst>
                <a:latin typeface="Arial" charset="0"/>
                <a:ea typeface="ＭＳ Ｐゴシック" charset="0"/>
                <a:cs typeface="ＭＳ Ｐゴシック" charset="0"/>
              </a:rPr>
              <a:t>Don</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do your good deeds publicly, to be admired by others, for you will </a:t>
            </a:r>
            <a:r>
              <a:rPr lang="en-US" sz="3600" b="1" dirty="0">
                <a:solidFill>
                  <a:srgbClr val="FFFF00"/>
                </a:solidFill>
                <a:effectLst>
                  <a:glow rad="127000">
                    <a:schemeClr val="tx1"/>
                  </a:glow>
                </a:effectLst>
                <a:latin typeface="Arial" charset="0"/>
                <a:ea typeface="ＭＳ Ｐゴシック" charset="0"/>
                <a:cs typeface="ＭＳ Ｐゴシック" charset="0"/>
              </a:rPr>
              <a:t>lose the reward</a:t>
            </a:r>
            <a:r>
              <a:rPr lang="en-US" sz="3600" b="1" dirty="0">
                <a:effectLst>
                  <a:glow rad="127000">
                    <a:schemeClr val="tx1"/>
                  </a:glow>
                </a:effectLst>
                <a:latin typeface="Arial" charset="0"/>
                <a:ea typeface="ＭＳ Ｐゴシック" charset="0"/>
                <a:cs typeface="ＭＳ Ｐゴシック" charset="0"/>
              </a:rPr>
              <a:t> from your Father in </a:t>
            </a:r>
            <a:r>
              <a:rPr lang="en-US" sz="3600" b="1" dirty="0" smtClean="0">
                <a:effectLst>
                  <a:glow rad="127000">
                    <a:schemeClr val="tx1"/>
                  </a:glow>
                </a:effectLst>
                <a:latin typeface="Arial" charset="0"/>
                <a:ea typeface="ＭＳ Ｐゴシック" charset="0"/>
                <a:cs typeface="ＭＳ Ｐゴシック" charset="0"/>
              </a:rPr>
              <a:t>heaven</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(6:1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569360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a:extLst/>
        </p:spPr>
        <p:txBody>
          <a:bodyPr rtlCol="0" anchor="t">
            <a:normAutofit/>
          </a:bodyPr>
          <a:lstStyle/>
          <a:p>
            <a:pPr eaLnBrk="1" fontAlgn="auto" hangingPunct="1">
              <a:spcAft>
                <a:spcPts val="0"/>
              </a:spcAft>
              <a:defRPr/>
            </a:pPr>
            <a:r>
              <a:rPr lang="en-US" b="1" dirty="0" smtClean="0">
                <a:effectLst>
                  <a:glow rad="165100">
                    <a:schemeClr val="tx1"/>
                  </a:glow>
                </a:effectLst>
              </a:rPr>
              <a:t>Rewards can be lost!</a:t>
            </a:r>
            <a:endParaRPr lang="en-US" b="1" dirty="0">
              <a:effectLst>
                <a:glow rad="165100">
                  <a:schemeClr val="tx1"/>
                </a:glow>
              </a:effectLst>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ru-RU" sz="4000" b="1" dirty="0" smtClean="0">
                <a:solidFill>
                  <a:prstClr val="white"/>
                </a:solidFill>
                <a:effectLst>
                  <a:glow rad="165100">
                    <a:prstClr val="black"/>
                  </a:glow>
                </a:effectLst>
                <a:ea typeface="ＭＳ Ｐゴシック" charset="0"/>
              </a:rPr>
              <a:t>"</a:t>
            </a:r>
            <a:r>
              <a:rPr lang="en-US" sz="4000" b="1" dirty="0" smtClean="0">
                <a:solidFill>
                  <a:prstClr val="white"/>
                </a:solidFill>
                <a:effectLst>
                  <a:glow rad="165100">
                    <a:prstClr val="black"/>
                  </a:glow>
                </a:effectLst>
                <a:ea typeface="ＭＳ Ｐゴシック" charset="0"/>
              </a:rPr>
              <a:t>I have given you an open door that no one can shut</a:t>
            </a:r>
            <a:r>
              <a:rPr lang="ru-RU" sz="4000" b="1" dirty="0" smtClean="0">
                <a:solidFill>
                  <a:prstClr val="white"/>
                </a:solidFill>
                <a:effectLst>
                  <a:glow rad="165100">
                    <a:prstClr val="black"/>
                  </a:glow>
                </a:effectLst>
                <a:ea typeface="ＭＳ Ｐゴシック" charset="0"/>
              </a:rPr>
              <a:t>"</a:t>
            </a:r>
            <a:r>
              <a:rPr lang="en-US" sz="4000" b="1" dirty="0" smtClean="0">
                <a:solidFill>
                  <a:prstClr val="white"/>
                </a:solidFill>
                <a:effectLst>
                  <a:glow rad="165100">
                    <a:prstClr val="black"/>
                  </a:glow>
                </a:effectLst>
                <a:ea typeface="ＭＳ Ｐゴシック" charset="0"/>
              </a:rPr>
              <a:t> (3:8)</a:t>
            </a:r>
            <a:endParaRPr lang="en-US" sz="4000" b="1" dirty="0">
              <a:solidFill>
                <a:prstClr val="white"/>
              </a:solidFill>
              <a:effectLst>
                <a:glow rad="165100">
                  <a:prstClr val="black"/>
                </a:glow>
              </a:effectLst>
              <a:ea typeface="ＭＳ Ｐゴシック" charset="0"/>
            </a:endParaRPr>
          </a:p>
        </p:txBody>
      </p:sp>
      <p:pic>
        <p:nvPicPr>
          <p:cNvPr id="22630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65883"/>
            <a:ext cx="91440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ru-RU" sz="3200" b="1" dirty="0" smtClean="0">
                <a:effectLst>
                  <a:glow rad="165100">
                    <a:prstClr val="black"/>
                  </a:glow>
                </a:effectLst>
                <a:ea typeface="ＭＳ Ｐゴシック" charset="0"/>
              </a:rPr>
              <a:t>"</a:t>
            </a:r>
            <a:r>
              <a:rPr lang="en-US" sz="3200" b="1" dirty="0" smtClean="0">
                <a:effectLst>
                  <a:glow rad="165100">
                    <a:prstClr val="black"/>
                  </a:glow>
                </a:effectLst>
                <a:ea typeface="ＭＳ Ｐゴシック" charset="0"/>
              </a:rPr>
              <a:t>Watch </a:t>
            </a:r>
            <a:r>
              <a:rPr lang="en-US" sz="3200" b="1" dirty="0">
                <a:effectLst>
                  <a:glow rad="165100">
                    <a:prstClr val="black"/>
                  </a:glow>
                </a:effectLst>
                <a:ea typeface="ＭＳ Ｐゴシック" charset="0"/>
              </a:rPr>
              <a:t>out that you do not lose what we have worked so hard to achieve. Be diligent so that you receive your full </a:t>
            </a:r>
            <a:r>
              <a:rPr lang="en-US" sz="3200" b="1" dirty="0" smtClean="0">
                <a:effectLst>
                  <a:glow rad="165100">
                    <a:prstClr val="black"/>
                  </a:glow>
                </a:effectLst>
                <a:ea typeface="ＭＳ Ｐゴシック" charset="0"/>
              </a:rPr>
              <a:t>reward</a:t>
            </a:r>
            <a:r>
              <a:rPr lang="ru-RU" sz="3200" b="1" dirty="0" smtClean="0">
                <a:effectLst>
                  <a:glow rad="165100">
                    <a:prstClr val="black"/>
                  </a:glow>
                </a:effectLst>
                <a:ea typeface="ＭＳ Ｐゴシック" charset="0"/>
              </a:rPr>
              <a:t>"</a:t>
            </a:r>
            <a:r>
              <a:rPr lang="en-US" sz="3200" b="1" dirty="0" smtClean="0">
                <a:effectLst>
                  <a:glow rad="165100">
                    <a:prstClr val="black"/>
                  </a:glow>
                </a:effectLst>
                <a:ea typeface="ＭＳ Ｐゴシック" charset="0"/>
              </a:rPr>
              <a:t> (2 John 8 </a:t>
            </a:r>
            <a:r>
              <a:rPr lang="en-US" sz="2800" b="1" dirty="0" smtClean="0">
                <a:effectLst>
                  <a:glow rad="165100">
                    <a:prstClr val="black"/>
                  </a:glow>
                </a:effectLst>
                <a:ea typeface="ＭＳ Ｐゴシック" charset="0"/>
              </a:rPr>
              <a:t>NLT</a:t>
            </a:r>
            <a:r>
              <a:rPr lang="en-US" sz="3200" b="1" dirty="0" smtClean="0">
                <a:effectLst>
                  <a:glow rad="165100">
                    <a:prstClr val="black"/>
                  </a:glow>
                </a:effectLst>
                <a:ea typeface="ＭＳ Ｐゴシック" charset="0"/>
              </a:rPr>
              <a:t>)</a:t>
            </a:r>
            <a:endParaRPr lang="en-US" sz="3200" b="1" dirty="0">
              <a:effectLst>
                <a:glow rad="165100">
                  <a:prstClr val="black"/>
                </a:glow>
              </a:effectLst>
              <a:ea typeface="ＭＳ Ｐゴシック" charset="0"/>
            </a:endParaRPr>
          </a:p>
        </p:txBody>
      </p:sp>
    </p:spTree>
    <p:extLst>
      <p:ext uri="{BB962C8B-B14F-4D97-AF65-F5344CB8AC3E}">
        <p14:creationId xmlns:p14="http://schemas.microsoft.com/office/powerpoint/2010/main" val="38601223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ChangeArrowheads="1"/>
          </p:cNvSpPr>
          <p:nvPr/>
        </p:nvSpPr>
        <p:spPr bwMode="auto">
          <a:xfrm>
            <a:off x="0" y="0"/>
            <a:ext cx="9220200" cy="6858000"/>
          </a:xfrm>
          <a:prstGeom prst="rect">
            <a:avLst/>
          </a:prstGeom>
          <a:solidFill>
            <a:srgbClr val="FFFFFD"/>
          </a:solidFill>
          <a:ln w="9525">
            <a:solidFill>
              <a:schemeClr val="tx1"/>
            </a:solidFill>
            <a:round/>
            <a:headEnd/>
            <a:tailEnd/>
          </a:ln>
        </p:spPr>
        <p:txBody>
          <a:bodyPr wrap="none"/>
          <a:lstStyle/>
          <a:p>
            <a:pPr defTabSz="914400" eaLnBrk="0" fontAlgn="base" hangingPunct="0">
              <a:spcBef>
                <a:spcPct val="0"/>
              </a:spcBef>
              <a:spcAft>
                <a:spcPct val="0"/>
              </a:spcAft>
            </a:pPr>
            <a:endParaRPr lang="en-US">
              <a:solidFill>
                <a:srgbClr val="000000"/>
              </a:solidFill>
              <a:latin typeface="Arial" charset="0"/>
              <a:ea typeface="Osaka" charset="0"/>
              <a:cs typeface="Osaka" charset="0"/>
            </a:endParaRPr>
          </a:p>
        </p:txBody>
      </p:sp>
      <p:pic>
        <p:nvPicPr>
          <p:cNvPr id="238594" name="Picture 2" descr="Jesus second comin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1200"/>
            <a:ext cx="41243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Rectangle 3"/>
          <p:cNvSpPr>
            <a:spLocks noGrp="1" noChangeArrowheads="1"/>
          </p:cNvSpPr>
          <p:nvPr>
            <p:ph type="title" idx="4294967295"/>
          </p:nvPr>
        </p:nvSpPr>
        <p:spPr/>
        <p:txBody>
          <a:bodyPr/>
          <a:lstStyle/>
          <a:p>
            <a:r>
              <a:rPr lang="en-US">
                <a:latin typeface="Arial" charset="0"/>
                <a:cs typeface="Arial" charset="0"/>
              </a:rPr>
              <a:t>Judgment Seat of Christ</a:t>
            </a:r>
          </a:p>
        </p:txBody>
      </p:sp>
      <p:sp>
        <p:nvSpPr>
          <p:cNvPr id="238596" name="Text Box 4"/>
          <p:cNvSpPr txBox="1">
            <a:spLocks noChangeArrowheads="1"/>
          </p:cNvSpPr>
          <p:nvPr/>
        </p:nvSpPr>
        <p:spPr bwMode="auto">
          <a:xfrm>
            <a:off x="8404225"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defTabSz="914400" eaLnBrk="0" fontAlgn="base" hangingPunct="0">
              <a:spcBef>
                <a:spcPct val="50000"/>
              </a:spcBef>
              <a:spcAft>
                <a:spcPct val="0"/>
              </a:spcAft>
            </a:pPr>
            <a:r>
              <a:rPr lang="en-US" b="1">
                <a:solidFill>
                  <a:srgbClr val="000000"/>
                </a:solidFill>
              </a:rPr>
              <a:t>160</a:t>
            </a:r>
            <a:endParaRPr lang="en-US" sz="1800">
              <a:solidFill>
                <a:srgbClr val="000000"/>
              </a:solidFill>
            </a:endParaRPr>
          </a:p>
        </p:txBody>
      </p:sp>
      <p:sp>
        <p:nvSpPr>
          <p:cNvPr id="238597" name="Rectangle 3"/>
          <p:cNvSpPr txBox="1">
            <a:spLocks noChangeArrowheads="1"/>
          </p:cNvSpPr>
          <p:nvPr/>
        </p:nvSpPr>
        <p:spPr bwMode="auto">
          <a:xfrm>
            <a:off x="3810000" y="2438400"/>
            <a:ext cx="4953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63538" indent="-363538">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defTabSz="914400" eaLnBrk="0" fontAlgn="base" hangingPunct="0">
              <a:spcBef>
                <a:spcPct val="0"/>
              </a:spcBef>
              <a:spcAft>
                <a:spcPct val="0"/>
              </a:spcAft>
              <a:buFont typeface="Arial" charset="0"/>
              <a:buChar char="•"/>
            </a:pPr>
            <a:r>
              <a:rPr lang="en-US" sz="2800" b="1" dirty="0">
                <a:solidFill>
                  <a:srgbClr val="000000"/>
                </a:solidFill>
                <a:cs typeface="Arial" charset="0"/>
              </a:rPr>
              <a:t>Believers Rewarded by Christ (2 Cor. 5:10)</a:t>
            </a:r>
          </a:p>
          <a:p>
            <a:pPr defTabSz="914400" eaLnBrk="0" fontAlgn="base" hangingPunct="0">
              <a:spcBef>
                <a:spcPct val="0"/>
              </a:spcBef>
              <a:spcAft>
                <a:spcPct val="0"/>
              </a:spcAft>
              <a:buFont typeface="Arial" charset="0"/>
              <a:buChar char="•"/>
            </a:pPr>
            <a:endParaRPr lang="en-US" sz="2800" b="1" dirty="0">
              <a:solidFill>
                <a:srgbClr val="000000"/>
              </a:solidFill>
              <a:cs typeface="Arial" charset="0"/>
            </a:endParaRPr>
          </a:p>
          <a:p>
            <a:pPr defTabSz="914400" eaLnBrk="0" fontAlgn="base" hangingPunct="0">
              <a:spcBef>
                <a:spcPct val="0"/>
              </a:spcBef>
              <a:spcAft>
                <a:spcPct val="0"/>
              </a:spcAft>
              <a:buFont typeface="Arial" charset="0"/>
              <a:buChar char="•"/>
            </a:pPr>
            <a:r>
              <a:rPr lang="en-US" sz="2800" b="1" dirty="0">
                <a:solidFill>
                  <a:srgbClr val="000000"/>
                </a:solidFill>
                <a:cs typeface="Arial" charset="0"/>
              </a:rPr>
              <a:t>At the Rapture </a:t>
            </a:r>
            <a:br>
              <a:rPr lang="en-US" sz="2800" b="1" dirty="0">
                <a:solidFill>
                  <a:srgbClr val="000000"/>
                </a:solidFill>
                <a:cs typeface="Arial" charset="0"/>
              </a:rPr>
            </a:br>
            <a:r>
              <a:rPr lang="en-US" sz="2800" b="1" dirty="0">
                <a:solidFill>
                  <a:srgbClr val="000000"/>
                </a:solidFill>
                <a:cs typeface="Arial" charset="0"/>
              </a:rPr>
              <a:t>(1 Thess. 4:17)</a:t>
            </a:r>
          </a:p>
          <a:p>
            <a:pPr defTabSz="914400" eaLnBrk="0" fontAlgn="base" hangingPunct="0">
              <a:spcBef>
                <a:spcPct val="0"/>
              </a:spcBef>
              <a:spcAft>
                <a:spcPct val="0"/>
              </a:spcAft>
              <a:buFont typeface="Arial" charset="0"/>
              <a:buChar char="•"/>
            </a:pPr>
            <a:endParaRPr lang="en-US" sz="2800" b="1" dirty="0">
              <a:solidFill>
                <a:srgbClr val="000000"/>
              </a:solidFill>
              <a:cs typeface="Arial" charset="0"/>
            </a:endParaRPr>
          </a:p>
          <a:p>
            <a:pPr defTabSz="914400" eaLnBrk="0" fontAlgn="base" hangingPunct="0">
              <a:spcBef>
                <a:spcPct val="0"/>
              </a:spcBef>
              <a:spcAft>
                <a:spcPct val="0"/>
              </a:spcAft>
              <a:buFont typeface="Arial" charset="0"/>
              <a:buChar char="•"/>
            </a:pPr>
            <a:r>
              <a:rPr lang="en-US" sz="2800" b="1" dirty="0">
                <a:solidFill>
                  <a:srgbClr val="000000"/>
                </a:solidFill>
                <a:cs typeface="Arial" charset="0"/>
              </a:rPr>
              <a:t>Reward or loss of rewards (not salvation)</a:t>
            </a:r>
          </a:p>
        </p:txBody>
      </p:sp>
    </p:spTree>
    <p:extLst>
      <p:ext uri="{BB962C8B-B14F-4D97-AF65-F5344CB8AC3E}">
        <p14:creationId xmlns:p14="http://schemas.microsoft.com/office/powerpoint/2010/main" val="331600759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6" name="Picture 2" descr="angel_trump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67" name="Rectangle 3"/>
          <p:cNvSpPr>
            <a:spLocks noGrp="1" noChangeArrowheads="1"/>
          </p:cNvSpPr>
          <p:nvPr>
            <p:ph type="title" idx="4294967295"/>
          </p:nvPr>
        </p:nvSpPr>
        <p:spPr>
          <a:xfrm>
            <a:off x="-36512" y="260648"/>
            <a:ext cx="9142784" cy="1143000"/>
          </a:xfrm>
        </p:spPr>
        <p:txBody>
          <a:bodyPr/>
          <a:lstStyle/>
          <a:p>
            <a:pPr eaLnBrk="1" hangingPunct="1"/>
            <a:r>
              <a:rPr lang="en-US" sz="3600" b="1" dirty="0">
                <a:latin typeface="Arial" charset="0"/>
                <a:ea typeface="ヒラギノ角ゴ Pro W3" charset="0"/>
                <a:cs typeface="ヒラギノ角ゴ Pro W3" charset="0"/>
              </a:rPr>
              <a:t>We will join him in the </a:t>
            </a:r>
            <a:r>
              <a:rPr lang="en-US" sz="3600" b="1" dirty="0" smtClean="0">
                <a:latin typeface="Arial" charset="0"/>
                <a:ea typeface="ヒラギノ角ゴ Pro W3" charset="0"/>
                <a:cs typeface="ヒラギノ角ゴ Pro W3" charset="0"/>
              </a:rPr>
              <a:t>clouds </a:t>
            </a:r>
            <a:br>
              <a:rPr lang="en-US" sz="3600" b="1" dirty="0" smtClean="0">
                <a:latin typeface="Arial" charset="0"/>
                <a:ea typeface="ヒラギノ角ゴ Pro W3" charset="0"/>
                <a:cs typeface="ヒラギノ角ゴ Pro W3" charset="0"/>
              </a:rPr>
            </a:br>
            <a:r>
              <a:rPr lang="en-US" sz="3600" b="1" dirty="0" smtClean="0">
                <a:latin typeface="Arial" charset="0"/>
                <a:ea typeface="ヒラギノ角ゴ Pro W3" charset="0"/>
                <a:cs typeface="ヒラギノ角ゴ Pro W3" charset="0"/>
              </a:rPr>
              <a:t>(1 Thess. 4:17)</a:t>
            </a:r>
            <a:endParaRPr lang="en-US" sz="3600" b="1"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5457595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3"/>
          <p:cNvSpPr>
            <a:spLocks noGrp="1" noChangeArrowheads="1"/>
          </p:cNvSpPr>
          <p:nvPr>
            <p:ph type="title" idx="4294967295"/>
          </p:nvPr>
        </p:nvSpPr>
        <p:spPr>
          <a:xfrm>
            <a:off x="4038600" y="0"/>
            <a:ext cx="5105400" cy="1752600"/>
          </a:xfrm>
          <a:solidFill>
            <a:schemeClr val="accent1"/>
          </a:solidFill>
        </p:spPr>
        <p:txBody>
          <a:bodyPr/>
          <a:lstStyle/>
          <a:p>
            <a:pPr eaLnBrk="1" hangingPunct="1"/>
            <a:r>
              <a:rPr lang="en-US" sz="4000" b="1" dirty="0">
                <a:latin typeface="Arial" charset="0"/>
                <a:ea typeface="ＭＳ Ｐゴシック" charset="0"/>
                <a:cs typeface="ＭＳ Ｐゴシック" charset="0"/>
              </a:rPr>
              <a:t>We will put away </a:t>
            </a:r>
            <a:r>
              <a:rPr lang="ru-RU" altLang="ja-JP" sz="4000" b="1" dirty="0" smtClean="0">
                <a:latin typeface="Arial" charset="0"/>
                <a:ea typeface="ＭＳ Ｐゴシック" charset="0"/>
                <a:cs typeface="ＭＳ Ｐゴシック" charset="0"/>
              </a:rPr>
              <a:t>"</a:t>
            </a:r>
            <a:r>
              <a:rPr lang="en-US" altLang="ja-JP" sz="4000" b="1" dirty="0" smtClean="0">
                <a:latin typeface="Arial" charset="0"/>
                <a:ea typeface="ＭＳ Ｐゴシック" charset="0"/>
                <a:cs typeface="ＭＳ Ｐゴシック" charset="0"/>
              </a:rPr>
              <a:t>this </a:t>
            </a:r>
            <a:r>
              <a:rPr lang="en-US" altLang="ja-JP" sz="4000" b="1" dirty="0">
                <a:latin typeface="Arial" charset="0"/>
                <a:ea typeface="ＭＳ Ｐゴシック" charset="0"/>
                <a:cs typeface="ＭＳ Ｐゴシック" charset="0"/>
              </a:rPr>
              <a:t>present </a:t>
            </a:r>
            <a:r>
              <a:rPr lang="en-US" altLang="ja-JP" sz="4000" b="1" dirty="0" smtClean="0">
                <a:latin typeface="Arial" charset="0"/>
                <a:ea typeface="ＭＳ Ｐゴシック" charset="0"/>
                <a:cs typeface="ＭＳ Ｐゴシック" charset="0"/>
              </a:rPr>
              <a:t>tent</a:t>
            </a:r>
            <a:r>
              <a:rPr lang="ru-RU" altLang="ja-JP" sz="4000" b="1" dirty="0" smtClean="0">
                <a:latin typeface="Arial" charset="0"/>
                <a:ea typeface="ＭＳ Ｐゴシック" charset="0"/>
                <a:cs typeface="ＭＳ Ｐゴシック" charset="0"/>
              </a:rPr>
              <a:t>"</a:t>
            </a:r>
            <a:r>
              <a:rPr lang="en-US" altLang="ja-JP" sz="4000" b="1" dirty="0" smtClean="0">
                <a:latin typeface="Arial" charset="0"/>
                <a:ea typeface="ＭＳ Ｐゴシック" charset="0"/>
                <a:cs typeface="ＭＳ Ｐゴシック" charset="0"/>
              </a:rPr>
              <a:t> </a:t>
            </a:r>
            <a:r>
              <a:rPr lang="en-US" altLang="ja-JP" sz="4000" b="1" dirty="0">
                <a:latin typeface="Arial" charset="0"/>
                <a:ea typeface="ＭＳ Ｐゴシック" charset="0"/>
                <a:cs typeface="ＭＳ Ｐゴシック" charset="0"/>
              </a:rPr>
              <a:t/>
            </a:r>
            <a:br>
              <a:rPr lang="en-US" altLang="ja-JP" sz="4000" b="1" dirty="0">
                <a:latin typeface="Arial" charset="0"/>
                <a:ea typeface="ＭＳ Ｐゴシック" charset="0"/>
                <a:cs typeface="ＭＳ Ｐゴシック" charset="0"/>
              </a:rPr>
            </a:br>
            <a:r>
              <a:rPr lang="en-US" altLang="ja-JP" sz="4000" b="1" dirty="0">
                <a:latin typeface="Arial" charset="0"/>
                <a:ea typeface="ＭＳ Ｐゴシック" charset="0"/>
                <a:cs typeface="ＭＳ Ｐゴシック" charset="0"/>
              </a:rPr>
              <a:t>(2 Cor. 5:1)</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4809163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img3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3"/>
          <p:cNvSpPr>
            <a:spLocks noGrp="1" noChangeArrowheads="1"/>
          </p:cNvSpPr>
          <p:nvPr>
            <p:ph type="title" idx="4294967295"/>
          </p:nvPr>
        </p:nvSpPr>
        <p:spPr>
          <a:xfrm>
            <a:off x="152400" y="381000"/>
            <a:ext cx="7772400" cy="1143000"/>
          </a:xfrm>
        </p:spPr>
        <p:txBody>
          <a:bodyPr/>
          <a:lstStyle/>
          <a:p>
            <a:pPr algn="l" eaLnBrk="1" hangingPunct="1"/>
            <a:r>
              <a:rPr lang="en-US" b="1">
                <a:latin typeface="Arial" charset="0"/>
                <a:ea typeface="ＭＳ Ｐゴシック" charset="0"/>
                <a:cs typeface="ＭＳ Ｐゴシック" charset="0"/>
              </a:rPr>
              <a:t>New bodies</a:t>
            </a:r>
          </a:p>
        </p:txBody>
      </p:sp>
    </p:spTree>
    <p:extLst>
      <p:ext uri="{BB962C8B-B14F-4D97-AF65-F5344CB8AC3E}">
        <p14:creationId xmlns:p14="http://schemas.microsoft.com/office/powerpoint/2010/main" val="30602883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667"/>
          <a:stretch/>
        </p:blipFill>
        <p:spPr>
          <a:xfrm>
            <a:off x="0" y="1"/>
            <a:ext cx="9144000" cy="6858000"/>
          </a:xfrm>
          <a:prstGeom prst="rect">
            <a:avLst/>
          </a:prstGeom>
        </p:spPr>
      </p:pic>
      <p:sp>
        <p:nvSpPr>
          <p:cNvPr id="900098" name="Rectangle 2"/>
          <p:cNvSpPr>
            <a:spLocks noGrp="1" noChangeArrowheads="1"/>
          </p:cNvSpPr>
          <p:nvPr>
            <p:ph type="ctrTitle"/>
          </p:nvPr>
        </p:nvSpPr>
        <p:spPr>
          <a:xfrm>
            <a:off x="704110" y="232008"/>
            <a:ext cx="7795504" cy="2027026"/>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results from giving to God? </a:t>
            </a:r>
          </a:p>
        </p:txBody>
      </p:sp>
    </p:spTree>
    <p:extLst>
      <p:ext uri="{BB962C8B-B14F-4D97-AF65-F5344CB8AC3E}">
        <p14:creationId xmlns:p14="http://schemas.microsoft.com/office/powerpoint/2010/main" val="13867318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286000" y="304800"/>
            <a:ext cx="6172200" cy="3124200"/>
          </a:xfrm>
          <a:effectLst>
            <a:outerShdw blurRad="63500" algn="ctr" rotWithShape="0">
              <a:srgbClr val="000000">
                <a:alpha val="75000"/>
              </a:srgbClr>
            </a:outerShdw>
          </a:effectLst>
        </p:spPr>
        <p:txBody>
          <a:bodyPr/>
          <a:lstStyle/>
          <a:p>
            <a:pPr eaLnBrk="1" hangingPunct="1">
              <a:defRPr/>
            </a:pPr>
            <a:r>
              <a:rPr lang="en-US" sz="5400" b="1">
                <a:solidFill>
                  <a:schemeClr val="accent2"/>
                </a:solidFill>
                <a:latin typeface="Copperplate Gothic Light" charset="0"/>
                <a:ea typeface="ヒラギノ角ゴ Pro W3" charset="0"/>
                <a:cs typeface="ヒラギノ角ゴ Pro W3" charset="0"/>
              </a:rPr>
              <a:t>The Judgment Seat of Christ</a:t>
            </a:r>
            <a:endParaRPr lang="en-US" b="1">
              <a:solidFill>
                <a:schemeClr val="accent2"/>
              </a:solidFill>
              <a:latin typeface="Copperplate Gothic Light" charset="0"/>
              <a:ea typeface="ヒラギノ角ゴ Pro W3" charset="0"/>
              <a:cs typeface="ヒラギノ角ゴ Pro W3" charset="0"/>
            </a:endParaRPr>
          </a:p>
        </p:txBody>
      </p:sp>
      <p:sp>
        <p:nvSpPr>
          <p:cNvPr id="52227" name="Rectangle 3"/>
          <p:cNvSpPr>
            <a:spLocks noChangeArrowheads="1"/>
          </p:cNvSpPr>
          <p:nvPr/>
        </p:nvSpPr>
        <p:spPr bwMode="auto">
          <a:xfrm>
            <a:off x="1905000" y="4343400"/>
            <a:ext cx="5562600" cy="2438400"/>
          </a:xfrm>
          <a:prstGeom prst="rect">
            <a:avLst/>
          </a:prstGeom>
          <a:noFill/>
          <a:ln w="9525">
            <a:noFill/>
            <a:miter lim="800000"/>
            <a:headEnd/>
            <a:tailEnd/>
          </a:ln>
          <a:effectLst>
            <a:outerShdw blurRad="63500" dist="35921" dir="2700000" algn="ctr" rotWithShape="0">
              <a:srgbClr val="FFFFFF">
                <a:alpha val="74998"/>
              </a:srgbClr>
            </a:outerShdw>
          </a:effectLst>
        </p:spPr>
        <p:txBody>
          <a:bodyPr/>
          <a:lstStyle/>
          <a:p>
            <a:pPr defTabSz="914400" fontAlgn="base">
              <a:spcBef>
                <a:spcPct val="20000"/>
              </a:spcBef>
              <a:spcAft>
                <a:spcPct val="0"/>
              </a:spcAft>
              <a:buFont typeface="Wingdings" charset="0"/>
              <a:buNone/>
              <a:defRPr/>
            </a:pPr>
            <a:r>
              <a:rPr lang="en-US" sz="3200" b="1" i="1">
                <a:solidFill>
                  <a:srgbClr val="000000"/>
                </a:solidFill>
                <a:latin typeface="Arial" charset="0"/>
                <a:ea typeface="ヒラギノ角ゴ Pro W3" charset="0"/>
                <a:cs typeface="ヒラギノ角ゴ Pro W3" charset="0"/>
              </a:rPr>
              <a:t>Is this a judgment to determine </a:t>
            </a:r>
            <a:r>
              <a:rPr lang="en-US" sz="3200" b="1" i="1" u="sng">
                <a:solidFill>
                  <a:srgbClr val="000000"/>
                </a:solidFill>
                <a:latin typeface="Arial" charset="0"/>
                <a:ea typeface="ヒラギノ角ゴ Pro W3" charset="0"/>
                <a:cs typeface="ヒラギノ角ゴ Pro W3" charset="0"/>
              </a:rPr>
              <a:t>salvation</a:t>
            </a:r>
            <a:r>
              <a:rPr lang="en-US" sz="3200" b="1" i="1">
                <a:solidFill>
                  <a:srgbClr val="000000"/>
                </a:solidFill>
                <a:latin typeface="Arial" charset="0"/>
                <a:ea typeface="ヒラギノ角ゴ Pro W3" charset="0"/>
                <a:cs typeface="ヒラギノ角ゴ Pro W3" charset="0"/>
              </a:rPr>
              <a:t>?</a:t>
            </a:r>
          </a:p>
          <a:p>
            <a:pPr defTabSz="914400" fontAlgn="base">
              <a:spcBef>
                <a:spcPct val="20000"/>
              </a:spcBef>
              <a:spcAft>
                <a:spcPct val="0"/>
              </a:spcAft>
              <a:buFont typeface="Wingdings" charset="0"/>
              <a:buNone/>
              <a:defRPr/>
            </a:pPr>
            <a:endParaRPr lang="en-US" sz="3200" b="1" i="1">
              <a:solidFill>
                <a:srgbClr val="000000"/>
              </a:solidFill>
              <a:latin typeface="Arial" charset="0"/>
              <a:ea typeface="ヒラギノ角ゴ Pro W3" charset="0"/>
              <a:cs typeface="ヒラギノ角ゴ Pro W3" charset="0"/>
            </a:endParaRPr>
          </a:p>
          <a:p>
            <a:pPr defTabSz="914400" fontAlgn="base">
              <a:spcBef>
                <a:spcPct val="20000"/>
              </a:spcBef>
              <a:spcAft>
                <a:spcPct val="0"/>
              </a:spcAft>
              <a:buFont typeface="Wingdings" charset="0"/>
              <a:buNone/>
              <a:defRPr/>
            </a:pPr>
            <a:r>
              <a:rPr lang="en-US" sz="3200" b="1" i="1">
                <a:solidFill>
                  <a:srgbClr val="000000"/>
                </a:solidFill>
                <a:latin typeface="Arial" charset="0"/>
                <a:ea typeface="ヒラギノ角ゴ Pro W3" charset="0"/>
                <a:cs typeface="ヒラギノ角ゴ Pro W3" charset="0"/>
              </a:rPr>
              <a:t>Or is it to </a:t>
            </a:r>
            <a:r>
              <a:rPr lang="en-US" sz="3200" b="1" i="1" u="sng">
                <a:solidFill>
                  <a:srgbClr val="000000"/>
                </a:solidFill>
                <a:latin typeface="Arial" charset="0"/>
                <a:ea typeface="ヒラギノ角ゴ Pro W3" charset="0"/>
                <a:cs typeface="ヒラギノ角ゴ Pro W3" charset="0"/>
              </a:rPr>
              <a:t>reward</a:t>
            </a:r>
            <a:r>
              <a:rPr lang="en-US" sz="3200" b="1" i="1">
                <a:solidFill>
                  <a:srgbClr val="000000"/>
                </a:solidFill>
                <a:latin typeface="Arial" charset="0"/>
                <a:ea typeface="ヒラギノ角ゴ Pro W3" charset="0"/>
                <a:cs typeface="ヒラギノ角ゴ Pro W3" charset="0"/>
              </a:rPr>
              <a:t> believers?</a:t>
            </a:r>
          </a:p>
        </p:txBody>
      </p:sp>
    </p:spTree>
    <p:extLst>
      <p:ext uri="{BB962C8B-B14F-4D97-AF65-F5344CB8AC3E}">
        <p14:creationId xmlns:p14="http://schemas.microsoft.com/office/powerpoint/2010/main" val="315535624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6" name="Picture 2" descr="Bema closeup"/>
          <p:cNvPicPr>
            <a:picLocks noChangeAspect="1" noChangeArrowheads="1"/>
          </p:cNvPicPr>
          <p:nvPr/>
        </p:nvPicPr>
        <p:blipFill rotWithShape="1">
          <a:blip r:embed="rId3">
            <a:extLst>
              <a:ext uri="{28A0092B-C50C-407E-A947-70E740481C1C}">
                <a14:useLocalDpi xmlns:a14="http://schemas.microsoft.com/office/drawing/2010/main" val="0"/>
              </a:ext>
            </a:extLst>
          </a:blip>
          <a:srcRect l="8165" t="-24" r="2946" b="3929"/>
          <a:stretch/>
        </p:blipFill>
        <p:spPr bwMode="auto">
          <a:xfrm flipH="1">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0" y="304800"/>
            <a:ext cx="8534400" cy="990600"/>
          </a:xfrm>
          <a:effectLst/>
        </p:spPr>
        <p:txBody>
          <a:bodyPr/>
          <a:lstStyle/>
          <a:p>
            <a:pPr algn="l" eaLnBrk="1" hangingPunct="1">
              <a:defRPr/>
            </a:pPr>
            <a:r>
              <a:rPr lang="en-US" dirty="0">
                <a:solidFill>
                  <a:schemeClr val="bg1"/>
                </a:solidFill>
                <a:latin typeface="Arial" charset="0"/>
                <a:ea typeface="ＭＳ Ｐゴシック" charset="0"/>
                <a:cs typeface="ＭＳ Ｐゴシック" charset="0"/>
              </a:rPr>
              <a:t>Bema Close-up</a:t>
            </a:r>
            <a:endParaRPr lang="en-US" dirty="0">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4016" y="5229200"/>
            <a:ext cx="8964488" cy="1296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l" defTabSz="914400" eaLnBrk="1" hangingPunct="1">
              <a:defRPr/>
            </a:pPr>
            <a:r>
              <a:rPr lang="ru-RU" sz="2000" b="1" dirty="0" smtClean="0">
                <a:solidFill>
                  <a:srgbClr val="FFFFFF"/>
                </a:solidFill>
                <a:latin typeface="Arial" charset="0"/>
                <a:ea typeface="ＭＳ Ｐゴシック" charset="0"/>
                <a:cs typeface="ＭＳ Ｐゴシック" charset="0"/>
              </a:rPr>
              <a:t>"</a:t>
            </a:r>
            <a:r>
              <a:rPr lang="en-US" sz="2000" b="1" dirty="0" smtClean="0">
                <a:solidFill>
                  <a:srgbClr val="FFFFFF"/>
                </a:solidFill>
                <a:latin typeface="Arial" charset="0"/>
                <a:ea typeface="ＭＳ Ｐゴシック" charset="0"/>
                <a:cs typeface="ＭＳ Ｐゴシック" charset="0"/>
              </a:rPr>
              <a:t>So </a:t>
            </a:r>
            <a:r>
              <a:rPr lang="en-US" sz="2000" b="1" dirty="0">
                <a:solidFill>
                  <a:srgbClr val="FFFFFF"/>
                </a:solidFill>
                <a:latin typeface="Arial" charset="0"/>
                <a:ea typeface="ＭＳ Ｐゴシック" charset="0"/>
                <a:cs typeface="ＭＳ Ｐゴシック" charset="0"/>
              </a:rPr>
              <a:t>we make it our goal to please him, whether we are at home in the body or away from it.  </a:t>
            </a:r>
            <a:r>
              <a:rPr lang="en-US" sz="2000" b="1" baseline="30000" dirty="0" smtClean="0">
                <a:solidFill>
                  <a:srgbClr val="FFFFFF"/>
                </a:solidFill>
                <a:latin typeface="Arial" charset="0"/>
                <a:ea typeface="ＭＳ Ｐゴシック" charset="0"/>
                <a:cs typeface="ＭＳ Ｐゴシック" charset="0"/>
              </a:rPr>
              <a:t>10</a:t>
            </a:r>
            <a:r>
              <a:rPr lang="en-US" sz="2000" b="1" dirty="0" smtClean="0">
                <a:solidFill>
                  <a:srgbClr val="FFFFFF"/>
                </a:solidFill>
                <a:latin typeface="Arial" charset="0"/>
                <a:ea typeface="ＭＳ Ｐゴシック" charset="0"/>
                <a:cs typeface="ＭＳ Ｐゴシック" charset="0"/>
              </a:rPr>
              <a:t>For </a:t>
            </a:r>
            <a:r>
              <a:rPr lang="en-US" sz="2000" b="1" dirty="0">
                <a:solidFill>
                  <a:srgbClr val="FFFF00"/>
                </a:solidFill>
                <a:latin typeface="Arial" charset="0"/>
                <a:ea typeface="ＭＳ Ｐゴシック" charset="0"/>
                <a:cs typeface="ＭＳ Ｐゴシック" charset="0"/>
              </a:rPr>
              <a:t>we must all appear before the judgment seat </a:t>
            </a:r>
            <a:r>
              <a:rPr lang="en-US" sz="2000" b="1" dirty="0" smtClean="0">
                <a:solidFill>
                  <a:srgbClr val="FFFF00"/>
                </a:solidFill>
                <a:latin typeface="Arial" charset="0"/>
                <a:ea typeface="ＭＳ Ｐゴシック" charset="0"/>
                <a:cs typeface="ＭＳ Ｐゴシック" charset="0"/>
              </a:rPr>
              <a:t>[bema] of </a:t>
            </a:r>
            <a:r>
              <a:rPr lang="en-US" sz="2000" b="1" dirty="0">
                <a:solidFill>
                  <a:srgbClr val="FFFF00"/>
                </a:solidFill>
                <a:latin typeface="Arial" charset="0"/>
                <a:ea typeface="ＭＳ Ｐゴシック" charset="0"/>
                <a:cs typeface="ＭＳ Ｐゴシック" charset="0"/>
              </a:rPr>
              <a:t>Christ</a:t>
            </a:r>
            <a:r>
              <a:rPr lang="en-US" sz="2000" b="1" dirty="0">
                <a:solidFill>
                  <a:srgbClr val="FFFFFF"/>
                </a:solidFill>
                <a:latin typeface="Arial" charset="0"/>
                <a:ea typeface="ＭＳ Ｐゴシック" charset="0"/>
                <a:cs typeface="ＭＳ Ｐゴシック" charset="0"/>
              </a:rPr>
              <a:t>, that each one may receive what is due him for the things done while in the body, whether good or </a:t>
            </a:r>
            <a:r>
              <a:rPr lang="en-US" sz="2000" b="1" dirty="0" smtClean="0">
                <a:solidFill>
                  <a:srgbClr val="FFFFFF"/>
                </a:solidFill>
                <a:latin typeface="Arial" charset="0"/>
                <a:ea typeface="ＭＳ Ｐゴシック" charset="0"/>
                <a:cs typeface="ＭＳ Ｐゴシック" charset="0"/>
              </a:rPr>
              <a:t>bad</a:t>
            </a:r>
            <a:r>
              <a:rPr lang="ru-RU" sz="2000" b="1" dirty="0" smtClean="0">
                <a:solidFill>
                  <a:srgbClr val="FFFFFF"/>
                </a:solidFill>
                <a:latin typeface="Arial" charset="0"/>
                <a:ea typeface="ＭＳ Ｐゴシック" charset="0"/>
                <a:cs typeface="ＭＳ Ｐゴシック" charset="0"/>
              </a:rPr>
              <a:t>"</a:t>
            </a:r>
            <a:r>
              <a:rPr lang="en-US" sz="2000" b="1" dirty="0" smtClean="0">
                <a:solidFill>
                  <a:srgbClr val="FFFFFF"/>
                </a:solidFill>
                <a:latin typeface="Arial" charset="0"/>
                <a:ea typeface="ＭＳ Ｐゴシック" charset="0"/>
                <a:cs typeface="ＭＳ Ｐゴシック" charset="0"/>
              </a:rPr>
              <a:t> (2 Cor. 5:9-10 NIV).</a:t>
            </a:r>
            <a:endParaRPr lang="en-US" sz="20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2666449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descr="FireStubble"/>
          <p:cNvPicPr>
            <a:picLocks noChangeAspect="1" noChangeArrowheads="1"/>
          </p:cNvPicPr>
          <p:nvPr/>
        </p:nvPicPr>
        <p:blipFill>
          <a:blip r:embed="rId3">
            <a:lum bright="20000"/>
            <a:extLst>
              <a:ext uri="{28A0092B-C50C-407E-A947-70E740481C1C}">
                <a14:useLocalDpi xmlns:a14="http://schemas.microsoft.com/office/drawing/2010/main" val="0"/>
              </a:ext>
            </a:extLst>
          </a:blip>
          <a:srcRect l="17133" t="713" r="4262" b="52975"/>
          <a:stretch>
            <a:fillRect/>
          </a:stretch>
        </p:blipFill>
        <p:spPr bwMode="auto">
          <a:xfrm>
            <a:off x="76200" y="5080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4"/>
          <p:cNvSpPr>
            <a:spLocks noGrp="1" noChangeArrowheads="1"/>
          </p:cNvSpPr>
          <p:nvPr>
            <p:ph type="title" idx="4294967295"/>
          </p:nvPr>
        </p:nvSpPr>
        <p:spPr>
          <a:xfrm>
            <a:off x="3505200" y="609600"/>
            <a:ext cx="5562600" cy="3276600"/>
          </a:xfrm>
        </p:spPr>
        <p:txBody>
          <a:bodyPr/>
          <a:lstStyle/>
          <a:p>
            <a:pPr algn="r" eaLnBrk="1" hangingPunct="1"/>
            <a:r>
              <a:rPr lang="ru-RU" altLang="ja-JP" sz="4000" b="1" i="1" dirty="0" smtClean="0">
                <a:latin typeface="Arial" charset="0"/>
                <a:ea typeface="ＭＳ Ｐゴシック" charset="0"/>
                <a:cs typeface="ＭＳ Ｐゴシック" charset="0"/>
              </a:rPr>
              <a:t>"</a:t>
            </a:r>
            <a:r>
              <a:rPr lang="en-US" altLang="ja-JP" sz="4000" b="1" i="1" dirty="0" smtClean="0">
                <a:latin typeface="Arial" charset="0"/>
                <a:ea typeface="ＭＳ Ｐゴシック" charset="0"/>
                <a:cs typeface="ＭＳ Ｐゴシック" charset="0"/>
              </a:rPr>
              <a:t>… </a:t>
            </a:r>
            <a:r>
              <a:rPr lang="en-US" altLang="ja-JP" sz="4000" b="1" i="1" dirty="0">
                <a:latin typeface="Arial" charset="0"/>
                <a:ea typeface="ＭＳ Ｐゴシック" charset="0"/>
                <a:cs typeface="ＭＳ Ｐゴシック" charset="0"/>
              </a:rPr>
              <a:t>the </a:t>
            </a:r>
            <a:r>
              <a:rPr lang="en-US" altLang="ja-JP" sz="4000" b="1" i="1" dirty="0">
                <a:solidFill>
                  <a:srgbClr val="FF0805"/>
                </a:solidFill>
                <a:latin typeface="Arial" charset="0"/>
                <a:ea typeface="ＭＳ Ｐゴシック" charset="0"/>
                <a:cs typeface="ＭＳ Ｐゴシック" charset="0"/>
              </a:rPr>
              <a:t>fire</a:t>
            </a:r>
            <a:r>
              <a:rPr lang="en-US" altLang="ja-JP" sz="4000" b="1" i="1" dirty="0">
                <a:latin typeface="Arial" charset="0"/>
                <a:ea typeface="ＭＳ Ｐゴシック" charset="0"/>
                <a:cs typeface="ＭＳ Ｐゴシック" charset="0"/>
              </a:rPr>
              <a:t> will test the quality of each </a:t>
            </a:r>
            <a:r>
              <a:rPr lang="en-US" altLang="ja-JP" sz="4000" b="1" i="1" dirty="0" smtClean="0">
                <a:latin typeface="Arial" charset="0"/>
                <a:ea typeface="ＭＳ Ｐゴシック" charset="0"/>
                <a:cs typeface="ＭＳ Ｐゴシック" charset="0"/>
              </a:rPr>
              <a:t>man</a:t>
            </a:r>
            <a:r>
              <a:rPr lang="uk-UA" altLang="ja-JP" sz="4000" b="1" i="1" dirty="0" smtClean="0">
                <a:latin typeface="Arial" charset="0"/>
                <a:ea typeface="ＭＳ Ｐゴシック" charset="0"/>
                <a:cs typeface="ＭＳ Ｐゴシック" charset="0"/>
              </a:rPr>
              <a:t>'</a:t>
            </a:r>
            <a:r>
              <a:rPr lang="en-US" altLang="ja-JP" sz="4000" b="1" i="1" dirty="0" smtClean="0">
                <a:latin typeface="Arial" charset="0"/>
                <a:ea typeface="ＭＳ Ｐゴシック" charset="0"/>
                <a:cs typeface="ＭＳ Ｐゴシック" charset="0"/>
              </a:rPr>
              <a:t>s work</a:t>
            </a:r>
            <a:r>
              <a:rPr lang="ru-RU" altLang="ja-JP" sz="4000" b="1" i="1" dirty="0" smtClean="0">
                <a:latin typeface="Arial" charset="0"/>
                <a:ea typeface="ＭＳ Ｐゴシック" charset="0"/>
                <a:cs typeface="ＭＳ Ｐゴシック" charset="0"/>
              </a:rPr>
              <a:t>"</a:t>
            </a:r>
            <a:r>
              <a:rPr lang="en-US" altLang="ja-JP" sz="4000" b="1" i="1" dirty="0" smtClean="0">
                <a:latin typeface="Arial" charset="0"/>
                <a:ea typeface="ＭＳ Ｐゴシック" charset="0"/>
                <a:cs typeface="ＭＳ Ｐゴシック" charset="0"/>
              </a:rPr>
              <a:t> </a:t>
            </a:r>
            <a:r>
              <a:rPr lang="en-US" altLang="ja-JP" sz="4000" b="1" i="1" dirty="0">
                <a:latin typeface="Arial" charset="0"/>
                <a:ea typeface="ＭＳ Ｐゴシック" charset="0"/>
                <a:cs typeface="ＭＳ Ｐゴシック" charset="0"/>
              </a:rPr>
              <a:t/>
            </a:r>
            <a:br>
              <a:rPr lang="en-US" altLang="ja-JP" sz="4000" b="1" i="1" dirty="0">
                <a:latin typeface="Arial" charset="0"/>
                <a:ea typeface="ＭＳ Ｐゴシック" charset="0"/>
                <a:cs typeface="ＭＳ Ｐゴシック" charset="0"/>
              </a:rPr>
            </a:br>
            <a:r>
              <a:rPr lang="en-US" altLang="ja-JP" sz="4000" b="1" i="1" dirty="0">
                <a:latin typeface="Arial" charset="0"/>
                <a:ea typeface="ＭＳ Ｐゴシック" charset="0"/>
                <a:cs typeface="ＭＳ Ｐゴシック" charset="0"/>
              </a:rPr>
              <a:t>(1 Cor. 3:13)</a:t>
            </a:r>
            <a:endParaRPr lang="en-US" dirty="0">
              <a:latin typeface="Arial" charset="0"/>
              <a:ea typeface="ＭＳ Ｐゴシック" charset="0"/>
              <a:cs typeface="ＭＳ Ｐゴシック" charset="0"/>
            </a:endParaRPr>
          </a:p>
        </p:txBody>
      </p:sp>
      <p:sp>
        <p:nvSpPr>
          <p:cNvPr id="111619"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000"/>
                </a:solidFill>
                <a:latin typeface="Times New Roman" charset="0"/>
              </a:rPr>
              <a:t>76</a:t>
            </a:r>
            <a:endParaRPr lang="en-US">
              <a:solidFill>
                <a:srgbClr val="000000"/>
              </a:solidFill>
              <a:latin typeface="Times New Roman" charset="0"/>
            </a:endParaRPr>
          </a:p>
        </p:txBody>
      </p:sp>
    </p:spTree>
    <p:extLst>
      <p:ext uri="{BB962C8B-B14F-4D97-AF65-F5344CB8AC3E}">
        <p14:creationId xmlns:p14="http://schemas.microsoft.com/office/powerpoint/2010/main" val="185452309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233"/>
          <a:stretch/>
        </p:blipFill>
        <p:spPr>
          <a:xfrm>
            <a:off x="0" y="-23142"/>
            <a:ext cx="9144000" cy="688114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902471"/>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When </a:t>
            </a:r>
            <a:r>
              <a:rPr lang="en-US" sz="3600" b="1" dirty="0">
                <a:effectLst>
                  <a:glow rad="127000">
                    <a:schemeClr val="tx1"/>
                  </a:glow>
                </a:effectLst>
                <a:latin typeface="Arial" charset="0"/>
                <a:ea typeface="ＭＳ Ｐゴシック" charset="0"/>
                <a:cs typeface="ＭＳ Ｐゴシック" charset="0"/>
              </a:rPr>
              <a:t>you give to someone in need, </a:t>
            </a:r>
            <a:r>
              <a:rPr lang="en-US" sz="3600" b="1" dirty="0" smtClean="0">
                <a:effectLst>
                  <a:glow rad="127000">
                    <a:schemeClr val="tx1"/>
                  </a:glow>
                </a:effectLst>
                <a:latin typeface="Arial" charset="0"/>
                <a:ea typeface="ＭＳ Ｐゴシック" charset="0"/>
                <a:cs typeface="ＭＳ Ｐゴシック" charset="0"/>
              </a:rPr>
              <a:t>don</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do as the hypocrites do—blowing trumpets in the synagogues and streets to call attention to their acts of charity! I tell you the truth, they have received all the reward they will ever </a:t>
            </a:r>
            <a:r>
              <a:rPr lang="en-US" sz="3600" b="1" dirty="0" smtClean="0">
                <a:effectLst>
                  <a:glow rad="127000">
                    <a:schemeClr val="tx1"/>
                  </a:glow>
                </a:effectLst>
                <a:latin typeface="Arial" charset="0"/>
                <a:ea typeface="ＭＳ Ｐゴシック" charset="0"/>
                <a:cs typeface="ＭＳ Ｐゴシック" charset="0"/>
              </a:rPr>
              <a:t>get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(6:2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854456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163" r="3043"/>
          <a:stretch/>
        </p:blipFill>
        <p:spPr>
          <a:xfrm>
            <a:off x="0" y="77385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716182"/>
          </a:xfrm>
          <a:solidFill>
            <a:srgbClr val="000000"/>
          </a:solidFill>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The reward for public giving to needs is only from people (6:2b</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3880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718311"/>
          </a:xfrm>
          <a:solidFill>
            <a:srgbClr val="000000"/>
          </a:solidFill>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Giving in the Time of Jesus</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878526"/>
            <a:ext cx="9144000" cy="6089904"/>
          </a:xfrm>
          <a:prstGeom prst="rect">
            <a:avLst/>
          </a:prstGeom>
        </p:spPr>
      </p:pic>
    </p:spTree>
    <p:extLst>
      <p:ext uri="{BB962C8B-B14F-4D97-AF65-F5344CB8AC3E}">
        <p14:creationId xmlns:p14="http://schemas.microsoft.com/office/powerpoint/2010/main" val="3458099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Roman Coins</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48420"/>
            <a:ext cx="9144000" cy="4777740"/>
          </a:xfrm>
          <a:prstGeom prst="rect">
            <a:avLst/>
          </a:prstGeom>
        </p:spPr>
      </p:pic>
    </p:spTree>
    <p:extLst>
      <p:ext uri="{BB962C8B-B14F-4D97-AF65-F5344CB8AC3E}">
        <p14:creationId xmlns:p14="http://schemas.microsoft.com/office/powerpoint/2010/main" val="42386853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43499"/>
            <a:ext cx="9144000" cy="5718575"/>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Swallow your pride occasionally. </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It</a:t>
            </a:r>
            <a:r>
              <a:rPr lang="uk-UA"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non-fattening!</a:t>
            </a:r>
            <a:br>
              <a:rPr lang="en-US" sz="5400" b="1" dirty="0" smtClean="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
            </a:r>
            <a:br>
              <a:rPr lang="en-US" sz="5400" b="1" dirty="0">
                <a:effectLst>
                  <a:glow rad="127000">
                    <a:schemeClr val="tx1"/>
                  </a:glow>
                </a:effectLst>
                <a:latin typeface="Arial" charset="0"/>
                <a:ea typeface="ＭＳ Ｐゴシック" charset="0"/>
                <a:cs typeface="ＭＳ Ｐゴシック" charset="0"/>
              </a:rPr>
            </a:br>
            <a:r>
              <a:rPr lang="en-US" sz="5400" b="1" i="1" dirty="0" smtClean="0">
                <a:effectLst>
                  <a:glow rad="127000">
                    <a:schemeClr val="tx1"/>
                  </a:glow>
                </a:effectLst>
                <a:latin typeface="Arial" charset="0"/>
                <a:ea typeface="ＭＳ Ｐゴシック" charset="0"/>
                <a:cs typeface="ＭＳ Ｐゴシック" charset="0"/>
              </a:rPr>
              <a:t>—Anonymous</a:t>
            </a:r>
            <a:endParaRPr lang="en-US" sz="54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239797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716182"/>
          </a:xfrm>
          <a:solidFill>
            <a:srgbClr val="000000"/>
          </a:solidFill>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might you already have your reward by giving publicly</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867260" y="1765967"/>
            <a:ext cx="7256708" cy="4834084"/>
          </a:xfrm>
          <a:prstGeom prst="rect">
            <a:avLst/>
          </a:prstGeom>
        </p:spPr>
      </p:pic>
    </p:spTree>
    <p:extLst>
      <p:ext uri="{BB962C8B-B14F-4D97-AF65-F5344CB8AC3E}">
        <p14:creationId xmlns:p14="http://schemas.microsoft.com/office/powerpoint/2010/main" val="32932514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853632" y="4205271"/>
            <a:ext cx="3290367" cy="240196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317940"/>
            <a:ext cx="9143999" cy="675794"/>
          </a:xfrm>
          <a:effectLst/>
          <a:ex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smtClean="0">
                <a:solidFill>
                  <a:schemeClr val="tx2"/>
                </a:solidFill>
                <a:effectLst>
                  <a:glow rad="127000">
                    <a:schemeClr val="bg1"/>
                  </a:glow>
                </a:effectLst>
                <a:latin typeface="Arial" charset="0"/>
                <a:ea typeface="ＭＳ Ｐゴシック" charset="0"/>
                <a:cs typeface="ＭＳ Ｐゴシック" charset="0"/>
              </a:rPr>
              <a:t>Warren Wiersbe, </a:t>
            </a:r>
            <a:r>
              <a:rPr lang="en-US" sz="2800" b="1" i="1" dirty="0" smtClean="0">
                <a:solidFill>
                  <a:schemeClr val="tx2"/>
                </a:solidFill>
                <a:effectLst>
                  <a:glow rad="127000">
                    <a:schemeClr val="bg1"/>
                  </a:glow>
                </a:effectLst>
                <a:latin typeface="Arial" charset="0"/>
                <a:ea typeface="ＭＳ Ｐゴシック" charset="0"/>
                <a:cs typeface="ＭＳ Ｐゴシック" charset="0"/>
              </a:rPr>
              <a:t>Matthew</a:t>
            </a:r>
            <a:r>
              <a:rPr lang="en-US" sz="2800" b="1" dirty="0" smtClean="0">
                <a:solidFill>
                  <a:schemeClr val="tx2"/>
                </a:solidFill>
                <a:effectLst>
                  <a:glow rad="127000">
                    <a:schemeClr val="bg1"/>
                  </a:glow>
                </a:effectLst>
                <a:latin typeface="Arial" charset="0"/>
                <a:ea typeface="ＭＳ Ｐゴシック" charset="0"/>
                <a:cs typeface="ＭＳ Ｐゴシック" charset="0"/>
              </a:rPr>
              <a:t>, 56—</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0"/>
            <a:ext cx="7050129" cy="6607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smtClean="0">
                <a:solidFill>
                  <a:schemeClr val="tx2"/>
                </a:solidFill>
                <a:effectLst>
                  <a:glow rad="127000">
                    <a:schemeClr val="bg1"/>
                  </a:glow>
                </a:effectLst>
                <a:latin typeface="Arial" charset="0"/>
                <a:ea typeface="ＭＳ Ｐゴシック" charset="0"/>
                <a:cs typeface="ＭＳ Ｐゴシック" charset="0"/>
              </a:rPr>
              <a:t>"</a:t>
            </a:r>
            <a:r>
              <a:rPr lang="en-US" sz="2800" b="1" dirty="0" smtClean="0">
                <a:solidFill>
                  <a:schemeClr val="tx2"/>
                </a:solidFill>
                <a:effectLst>
                  <a:glow rad="127000">
                    <a:schemeClr val="bg1"/>
                  </a:glow>
                </a:effectLst>
                <a:latin typeface="Arial" charset="0"/>
                <a:ea typeface="ＭＳ Ｐゴシック" charset="0"/>
                <a:cs typeface="ＭＳ Ｐゴシック" charset="0"/>
              </a:rPr>
              <a:t>Our </a:t>
            </a:r>
            <a:r>
              <a:rPr lang="en-US" sz="2800" b="1" dirty="0">
                <a:solidFill>
                  <a:schemeClr val="tx2"/>
                </a:solidFill>
                <a:effectLst>
                  <a:glow rad="127000">
                    <a:schemeClr val="bg1"/>
                  </a:glow>
                </a:effectLst>
                <a:latin typeface="Arial" charset="0"/>
                <a:ea typeface="ＭＳ Ｐゴシック" charset="0"/>
                <a:cs typeface="ＭＳ Ｐゴシック" charset="0"/>
              </a:rPr>
              <a:t>sinful nature is so subtle that it can defile even a good thing like sharing with the poor. If our motive is to get the praise of men, then like the Pharisees, we will call attention to what we are doing. But if our motive is to serve God in love and please Him, then we will give our gifts without calling attention to them. As a result, we will grow spiritually; God will be glorified; and others will be helped. But if we give with the wrong motive, we rob ourselves of blessing and reward and rob God of glory, even though the money we share might help a needy </a:t>
            </a:r>
            <a:r>
              <a:rPr lang="en-US" sz="2800" b="1" dirty="0" smtClean="0">
                <a:solidFill>
                  <a:schemeClr val="tx2"/>
                </a:solidFill>
                <a:effectLst>
                  <a:glow rad="127000">
                    <a:schemeClr val="bg1"/>
                  </a:glow>
                </a:effectLst>
                <a:latin typeface="Arial" charset="0"/>
                <a:ea typeface="ＭＳ Ｐゴシック" charset="0"/>
                <a:cs typeface="ＭＳ Ｐゴシック" charset="0"/>
              </a:rPr>
              <a:t>person.</a:t>
            </a:r>
            <a:r>
              <a:rPr lang="ru-RU" sz="2800" b="1" dirty="0" smtClean="0">
                <a:solidFill>
                  <a:schemeClr val="tx2"/>
                </a:solidFill>
                <a:effectLst>
                  <a:glow rad="127000">
                    <a:schemeClr val="bg1"/>
                  </a:glow>
                </a:effectLst>
                <a:latin typeface="Arial" charset="0"/>
                <a:ea typeface="ＭＳ Ｐゴシック" charset="0"/>
                <a:cs typeface="ＭＳ Ｐゴシック" charset="0"/>
              </a:rPr>
              <a:t>"</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325373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58"/>
            <a:ext cx="9144000" cy="2033256"/>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a:t>
            </a:r>
            <a:r>
              <a:rPr lang="en-US" sz="5400" b="1" dirty="0">
                <a:solidFill>
                  <a:srgbClr val="FFFF00"/>
                </a:solidFill>
                <a:effectLst>
                  <a:glow rad="127000">
                    <a:schemeClr val="tx1"/>
                  </a:glow>
                </a:effectLst>
                <a:latin typeface="Arial" charset="0"/>
                <a:ea typeface="ＭＳ Ｐゴシック" charset="0"/>
                <a:cs typeface="ＭＳ Ｐゴシック" charset="0"/>
              </a:rPr>
              <a:t>rewarded</a:t>
            </a:r>
            <a:r>
              <a:rPr lang="en-US" sz="5400" b="1" dirty="0">
                <a:effectLst>
                  <a:glow rad="127000">
                    <a:schemeClr val="tx1"/>
                  </a:glow>
                </a:effectLst>
                <a:latin typeface="Arial" charset="0"/>
                <a:ea typeface="ＭＳ Ｐゴシック" charset="0"/>
                <a:cs typeface="ＭＳ Ｐゴシック" charset="0"/>
              </a:rPr>
              <a:t> in your </a:t>
            </a:r>
            <a:r>
              <a:rPr lang="en-US" sz="5400" b="1" dirty="0" smtClean="0">
                <a:effectLst>
                  <a:glow rad="127000">
                    <a:schemeClr val="tx1"/>
                  </a:glow>
                </a:effectLst>
                <a:latin typeface="Arial" charset="0"/>
                <a:ea typeface="ＭＳ Ｐゴシック" charset="0"/>
                <a:cs typeface="ＭＳ Ｐゴシック" charset="0"/>
              </a:rPr>
              <a:t>giving?</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080260"/>
            <a:ext cx="9144000" cy="4777740"/>
          </a:xfrm>
          <a:prstGeom prst="rect">
            <a:avLst/>
          </a:prstGeom>
        </p:spPr>
      </p:pic>
    </p:spTree>
    <p:extLst>
      <p:ext uri="{BB962C8B-B14F-4D97-AF65-F5344CB8AC3E}">
        <p14:creationId xmlns:p14="http://schemas.microsoft.com/office/powerpoint/2010/main" val="392854955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58"/>
            <a:ext cx="9144000" cy="2033256"/>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a:t>
            </a:r>
            <a:r>
              <a:rPr lang="en-US" sz="5400" b="1" dirty="0">
                <a:solidFill>
                  <a:srgbClr val="FFFF00"/>
                </a:solidFill>
                <a:effectLst>
                  <a:glow rad="127000">
                    <a:schemeClr val="tx1"/>
                  </a:glow>
                </a:effectLst>
                <a:latin typeface="Arial" charset="0"/>
                <a:ea typeface="ＭＳ Ｐゴシック" charset="0"/>
                <a:cs typeface="ＭＳ Ｐゴシック" charset="0"/>
              </a:rPr>
              <a:t>rewarded</a:t>
            </a:r>
            <a:r>
              <a:rPr lang="en-US" sz="5400" b="1" dirty="0">
                <a:effectLst>
                  <a:glow rad="127000">
                    <a:schemeClr val="tx1"/>
                  </a:glow>
                </a:effectLst>
                <a:latin typeface="Arial" charset="0"/>
                <a:ea typeface="ＭＳ Ｐゴシック" charset="0"/>
                <a:cs typeface="ＭＳ Ｐゴシック" charset="0"/>
              </a:rPr>
              <a:t> in your </a:t>
            </a:r>
            <a:r>
              <a:rPr lang="en-US" sz="5400" b="1" dirty="0" smtClean="0">
                <a:effectLst>
                  <a:glow rad="127000">
                    <a:schemeClr val="tx1"/>
                  </a:glow>
                </a:effectLst>
                <a:latin typeface="Arial" charset="0"/>
                <a:ea typeface="ＭＳ Ｐゴシック" charset="0"/>
                <a:cs typeface="ＭＳ Ｐゴシック" charset="0"/>
              </a:rPr>
              <a:t>giving?</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080260"/>
            <a:ext cx="9144000" cy="4777740"/>
          </a:xfrm>
          <a:prstGeom prst="rect">
            <a:avLst/>
          </a:prstGeom>
        </p:spPr>
      </p:pic>
    </p:spTree>
    <p:extLst>
      <p:ext uri="{BB962C8B-B14F-4D97-AF65-F5344CB8AC3E}">
        <p14:creationId xmlns:p14="http://schemas.microsoft.com/office/powerpoint/2010/main" val="170375755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553"/>
          <a:stretch/>
        </p:blipFill>
        <p:spPr>
          <a:xfrm>
            <a:off x="0" y="-22138"/>
            <a:ext cx="9144000" cy="68801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67342"/>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a:effectLst>
                  <a:glow rad="127000">
                    <a:schemeClr val="tx1"/>
                  </a:glow>
                </a:effectLst>
                <a:latin typeface="Arial" charset="0"/>
                <a:ea typeface="ＭＳ Ｐゴシック" charset="0"/>
                <a:cs typeface="ＭＳ Ｐゴシック" charset="0"/>
              </a:rPr>
              <a:t>People praise </a:t>
            </a:r>
            <a:r>
              <a:rPr lang="en-US" sz="4800" b="1" dirty="0">
                <a:solidFill>
                  <a:srgbClr val="FFFF00"/>
                </a:solidFill>
                <a:effectLst>
                  <a:glow rad="127000">
                    <a:schemeClr val="tx1"/>
                  </a:glow>
                </a:effectLst>
                <a:latin typeface="Arial" charset="0"/>
                <a:ea typeface="ＭＳ Ｐゴシック" charset="0"/>
                <a:cs typeface="ＭＳ Ｐゴシック" charset="0"/>
              </a:rPr>
              <a:t>public</a:t>
            </a:r>
            <a:r>
              <a:rPr lang="en-US" sz="4800" b="1" dirty="0">
                <a:effectLst>
                  <a:glow rad="127000">
                    <a:schemeClr val="tx1"/>
                  </a:glow>
                </a:effectLst>
                <a:latin typeface="Arial" charset="0"/>
                <a:ea typeface="ＭＳ Ｐゴシック" charset="0"/>
                <a:cs typeface="ＭＳ Ｐゴシック" charset="0"/>
              </a:rPr>
              <a:t> giving (6:1-2). </a:t>
            </a:r>
          </a:p>
        </p:txBody>
      </p:sp>
    </p:spTree>
    <p:extLst>
      <p:ext uri="{BB962C8B-B14F-4D97-AF65-F5344CB8AC3E}">
        <p14:creationId xmlns:p14="http://schemas.microsoft.com/office/powerpoint/2010/main" val="18792250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 </a:t>
            </a:r>
            <a:r>
              <a:rPr lang="en-US" sz="4800" b="1" dirty="0">
                <a:effectLst>
                  <a:glow rad="127000">
                    <a:schemeClr val="tx1"/>
                  </a:glow>
                </a:effectLst>
                <a:latin typeface="Arial" charset="0"/>
                <a:ea typeface="ＭＳ Ｐゴシック" charset="0"/>
                <a:cs typeface="ＭＳ Ｐゴシック" charset="0"/>
              </a:rPr>
              <a:t>God praises </a:t>
            </a:r>
            <a:r>
              <a:rPr lang="en-US" sz="4800" b="1" dirty="0">
                <a:solidFill>
                  <a:srgbClr val="FFFF00"/>
                </a:solidFill>
                <a:effectLst>
                  <a:glow rad="127000">
                    <a:schemeClr val="tx1"/>
                  </a:glow>
                </a:effectLst>
                <a:latin typeface="Arial" charset="0"/>
                <a:ea typeface="ＭＳ Ｐゴシック" charset="0"/>
                <a:cs typeface="ＭＳ Ｐゴシック" charset="0"/>
              </a:rPr>
              <a:t>private</a:t>
            </a:r>
            <a:r>
              <a:rPr lang="en-US" sz="4800" b="1" dirty="0">
                <a:effectLst>
                  <a:glow rad="127000">
                    <a:schemeClr val="tx1"/>
                  </a:glow>
                </a:effectLst>
                <a:latin typeface="Arial" charset="0"/>
                <a:ea typeface="ＭＳ Ｐゴシック" charset="0"/>
                <a:cs typeface="ＭＳ Ｐゴシック" charset="0"/>
              </a:rPr>
              <a:t> giving (6:3-4)</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54665" y="1721808"/>
            <a:ext cx="6434667" cy="5136192"/>
          </a:xfrm>
          <a:prstGeom prst="rect">
            <a:avLst/>
          </a:prstGeom>
        </p:spPr>
      </p:pic>
    </p:spTree>
    <p:extLst>
      <p:ext uri="{BB962C8B-B14F-4D97-AF65-F5344CB8AC3E}">
        <p14:creationId xmlns:p14="http://schemas.microsoft.com/office/powerpoint/2010/main" val="30423549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529"/>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644739"/>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But </a:t>
            </a:r>
            <a:r>
              <a:rPr lang="en-US" sz="3600" b="1" dirty="0">
                <a:effectLst>
                  <a:glow rad="127000">
                    <a:schemeClr val="tx1"/>
                  </a:glow>
                </a:effectLst>
                <a:latin typeface="Arial" charset="0"/>
                <a:ea typeface="ＭＳ Ｐゴシック" charset="0"/>
                <a:cs typeface="ＭＳ Ｐゴシック" charset="0"/>
              </a:rPr>
              <a:t>when you give to someone in need, </a:t>
            </a:r>
            <a:r>
              <a:rPr lang="en-US" sz="3600" b="1" dirty="0" smtClean="0">
                <a:effectLst>
                  <a:glow rad="127000">
                    <a:schemeClr val="tx1"/>
                  </a:glow>
                </a:effectLst>
                <a:latin typeface="Arial" charset="0"/>
                <a:ea typeface="ＭＳ Ｐゴシック" charset="0"/>
                <a:cs typeface="ＭＳ Ｐゴシック" charset="0"/>
              </a:rPr>
              <a:t>don</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let your left hand know what your right hand is doing. </a:t>
            </a:r>
            <a:r>
              <a:rPr lang="en-US" sz="3600" b="1" baseline="30000" dirty="0" smtClean="0">
                <a:effectLst>
                  <a:glow rad="127000">
                    <a:schemeClr val="tx1"/>
                  </a:glow>
                </a:effectLst>
                <a:latin typeface="Arial" charset="0"/>
                <a:ea typeface="ＭＳ Ｐゴシック" charset="0"/>
                <a:cs typeface="ＭＳ Ｐゴシック" charset="0"/>
              </a:rPr>
              <a:t>4</a:t>
            </a:r>
            <a:r>
              <a:rPr lang="en-US" sz="3600" b="1" dirty="0" smtClean="0">
                <a:effectLst>
                  <a:glow rad="127000">
                    <a:schemeClr val="tx1"/>
                  </a:glow>
                </a:effectLst>
                <a:latin typeface="Arial" charset="0"/>
                <a:ea typeface="ＭＳ Ｐゴシック" charset="0"/>
                <a:cs typeface="ＭＳ Ｐゴシック" charset="0"/>
              </a:rPr>
              <a:t>Give </a:t>
            </a:r>
            <a:r>
              <a:rPr lang="en-US" sz="3600" b="1" dirty="0">
                <a:effectLst>
                  <a:glow rad="127000">
                    <a:schemeClr val="tx1"/>
                  </a:glow>
                </a:effectLst>
                <a:latin typeface="Arial" charset="0"/>
                <a:ea typeface="ＭＳ Ｐゴシック" charset="0"/>
                <a:cs typeface="ＭＳ Ｐゴシック" charset="0"/>
              </a:rPr>
              <a:t>your gifts in </a:t>
            </a:r>
            <a:r>
              <a:rPr lang="en-US" sz="3600" b="1" dirty="0" smtClean="0">
                <a:effectLst>
                  <a:glow rad="127000">
                    <a:schemeClr val="tx1"/>
                  </a:glow>
                </a:effectLst>
                <a:latin typeface="Arial" charset="0"/>
                <a:ea typeface="ＭＳ Ｐゴシック" charset="0"/>
                <a:cs typeface="ＭＳ Ｐゴシック" charset="0"/>
              </a:rPr>
              <a:t>private</a:t>
            </a:r>
            <a:r>
              <a:rPr lang="is-IS"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(6:3-4a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668132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77168"/>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 does it mean to give your gifts in private (4a)</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8408" y="2116522"/>
            <a:ext cx="9082314" cy="4240523"/>
          </a:xfrm>
          <a:prstGeom prst="rect">
            <a:avLst/>
          </a:prstGeom>
        </p:spPr>
      </p:pic>
    </p:spTree>
    <p:extLst>
      <p:ext uri="{BB962C8B-B14F-4D97-AF65-F5344CB8AC3E}">
        <p14:creationId xmlns:p14="http://schemas.microsoft.com/office/powerpoint/2010/main" val="308806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1" y="29469"/>
            <a:ext cx="2626486" cy="6088978"/>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Give </a:t>
            </a:r>
            <a:r>
              <a:rPr lang="en-US" sz="3600" b="1" dirty="0">
                <a:effectLst>
                  <a:glow rad="127000">
                    <a:schemeClr val="tx1"/>
                  </a:glow>
                </a:effectLst>
                <a:latin typeface="Arial" charset="0"/>
                <a:ea typeface="ＭＳ Ｐゴシック" charset="0"/>
                <a:cs typeface="ＭＳ Ｐゴシック" charset="0"/>
              </a:rPr>
              <a:t>your gifts in private, and your Father, who sees everything, will reward </a:t>
            </a:r>
            <a:r>
              <a:rPr lang="en-US" sz="3600" b="1" dirty="0" smtClean="0">
                <a:effectLst>
                  <a:glow rad="127000">
                    <a:schemeClr val="tx1"/>
                  </a:glow>
                </a:effectLst>
                <a:latin typeface="Arial" charset="0"/>
                <a:ea typeface="ＭＳ Ｐゴシック" charset="0"/>
                <a:cs typeface="ＭＳ Ｐゴシック" charset="0"/>
              </a:rPr>
              <a:t>you</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(6:4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24659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492149"/>
            <a:ext cx="9187491" cy="5169764"/>
          </a:xfrm>
          <a:prstGeom prst="rect">
            <a:avLst/>
          </a:prstGeom>
        </p:spPr>
      </p:pic>
      <p:sp>
        <p:nvSpPr>
          <p:cNvPr id="900098" name="Rectangle 2"/>
          <p:cNvSpPr>
            <a:spLocks noGrp="1" noChangeArrowheads="1"/>
          </p:cNvSpPr>
          <p:nvPr>
            <p:ph type="ctrTitle"/>
          </p:nvPr>
        </p:nvSpPr>
        <p:spPr>
          <a:xfrm>
            <a:off x="0" y="49784"/>
            <a:ext cx="9144000" cy="1621540"/>
          </a:xfrm>
          <a:solidFill>
            <a:srgbClr val="000000"/>
          </a:solidFill>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There are creative ways to give </a:t>
            </a:r>
            <a:r>
              <a:rPr lang="en-US" sz="4000" b="1" dirty="0" smtClean="0">
                <a:effectLst>
                  <a:glow rad="127000">
                    <a:schemeClr val="tx1"/>
                  </a:glow>
                </a:effectLst>
                <a:latin typeface="Arial" charset="0"/>
                <a:ea typeface="ＭＳ Ｐゴシック" charset="0"/>
                <a:cs typeface="ＭＳ Ｐゴシック" charset="0"/>
              </a:rPr>
              <a:t>privately.</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320925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4544"/>
            <a:ext cx="6922544" cy="692254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3"/>
            <a:ext cx="6922544" cy="1956313"/>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How much should we give God?</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998256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2520"/>
          <a:stretch/>
        </p:blipFill>
        <p:spPr>
          <a:xfrm>
            <a:off x="-12165" y="-168085"/>
            <a:ext cx="9156165" cy="502230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rgbClr val="000000"/>
          </a:solid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It</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All God</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So Give It Back to Him</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263289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853632" y="4205271"/>
            <a:ext cx="3290367" cy="240196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317940"/>
            <a:ext cx="9143999" cy="675794"/>
          </a:xfrm>
          <a:effectLst/>
          <a:ex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smtClean="0">
                <a:solidFill>
                  <a:schemeClr val="tx2"/>
                </a:solidFill>
                <a:effectLst>
                  <a:glow rad="127000">
                    <a:schemeClr val="bg1"/>
                  </a:glow>
                </a:effectLst>
                <a:latin typeface="Arial" charset="0"/>
                <a:ea typeface="ＭＳ Ｐゴシック" charset="0"/>
                <a:cs typeface="ＭＳ Ｐゴシック" charset="0"/>
              </a:rPr>
              <a:t>Warren Wiersbe, </a:t>
            </a:r>
            <a:r>
              <a:rPr lang="en-US" sz="2800" b="1" i="1" dirty="0" smtClean="0">
                <a:solidFill>
                  <a:schemeClr val="tx2"/>
                </a:solidFill>
                <a:effectLst>
                  <a:glow rad="127000">
                    <a:schemeClr val="bg1"/>
                  </a:glow>
                </a:effectLst>
                <a:latin typeface="Arial" charset="0"/>
                <a:ea typeface="ＭＳ Ｐゴシック" charset="0"/>
                <a:cs typeface="ＭＳ Ｐゴシック" charset="0"/>
              </a:rPr>
              <a:t>Matthew</a:t>
            </a:r>
            <a:r>
              <a:rPr lang="en-US" sz="2800" b="1" dirty="0" smtClean="0">
                <a:solidFill>
                  <a:schemeClr val="tx2"/>
                </a:solidFill>
                <a:effectLst>
                  <a:glow rad="127000">
                    <a:schemeClr val="bg1"/>
                  </a:glow>
                </a:effectLst>
                <a:latin typeface="Arial" charset="0"/>
                <a:ea typeface="ＭＳ Ｐゴシック" charset="0"/>
                <a:cs typeface="ＭＳ Ｐゴシック" charset="0"/>
              </a:rPr>
              <a:t>, 56—</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0"/>
            <a:ext cx="7197390" cy="6607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smtClean="0">
                <a:solidFill>
                  <a:schemeClr val="tx2"/>
                </a:solidFill>
                <a:effectLst>
                  <a:glow rad="127000">
                    <a:schemeClr val="bg1"/>
                  </a:glow>
                </a:effectLst>
                <a:latin typeface="Arial" charset="0"/>
                <a:ea typeface="ＭＳ Ｐゴシック" charset="0"/>
                <a:cs typeface="ＭＳ Ｐゴシック" charset="0"/>
              </a:rPr>
              <a:t>"</a:t>
            </a:r>
            <a:r>
              <a:rPr lang="en-US" sz="2800" b="1" dirty="0" smtClean="0">
                <a:solidFill>
                  <a:schemeClr val="tx2"/>
                </a:solidFill>
                <a:effectLst>
                  <a:glow rad="127000">
                    <a:schemeClr val="bg1"/>
                  </a:glow>
                </a:effectLst>
                <a:latin typeface="Arial" charset="0"/>
                <a:ea typeface="ＭＳ Ｐゴシック" charset="0"/>
                <a:cs typeface="ＭＳ Ｐゴシック" charset="0"/>
              </a:rPr>
              <a:t>Does </a:t>
            </a:r>
            <a:r>
              <a:rPr lang="en-US" sz="2800" b="1" dirty="0">
                <a:solidFill>
                  <a:schemeClr val="tx2"/>
                </a:solidFill>
                <a:effectLst>
                  <a:glow rad="127000">
                    <a:schemeClr val="bg1"/>
                  </a:glow>
                </a:effectLst>
                <a:latin typeface="Arial" charset="0"/>
                <a:ea typeface="ＭＳ Ｐゴシック" charset="0"/>
                <a:cs typeface="ＭＳ Ｐゴシック" charset="0"/>
              </a:rPr>
              <a:t>this mean that it is wrong to give openly? Must all giving be anonymous? Not necessarily, for everyone in the early church knew that Barnabas had given the income from the sale of his land (Acts 4:34–37). When the church members laid their money at the </a:t>
            </a:r>
            <a:r>
              <a:rPr lang="en-US" sz="2800" b="1" dirty="0" smtClean="0">
                <a:solidFill>
                  <a:schemeClr val="tx2"/>
                </a:solidFill>
                <a:effectLst>
                  <a:glow rad="127000">
                    <a:schemeClr val="bg1"/>
                  </a:glow>
                </a:effectLst>
                <a:latin typeface="Arial" charset="0"/>
                <a:ea typeface="ＭＳ Ｐゴシック" charset="0"/>
                <a:cs typeface="ＭＳ Ｐゴシック" charset="0"/>
              </a:rPr>
              <a:t>apostles</a:t>
            </a:r>
            <a:r>
              <a:rPr lang="uk-UA" sz="2800" b="1" dirty="0" smtClean="0">
                <a:solidFill>
                  <a:schemeClr val="tx2"/>
                </a:solidFill>
                <a:effectLst>
                  <a:glow rad="127000">
                    <a:schemeClr val="bg1"/>
                  </a:glow>
                </a:effectLst>
                <a:latin typeface="Arial" charset="0"/>
                <a:ea typeface="ＭＳ Ｐゴシック" charset="0"/>
                <a:cs typeface="ＭＳ Ｐゴシック" charset="0"/>
              </a:rPr>
              <a:t>'</a:t>
            </a:r>
            <a:r>
              <a:rPr lang="en-US" sz="2800" b="1" dirty="0" smtClean="0">
                <a:solidFill>
                  <a:schemeClr val="tx2"/>
                </a:solidFill>
                <a:effectLst>
                  <a:glow rad="127000">
                    <a:schemeClr val="bg1"/>
                  </a:glow>
                </a:effectLst>
                <a:latin typeface="Arial" charset="0"/>
                <a:ea typeface="ＭＳ Ｐゴシック" charset="0"/>
                <a:cs typeface="ＭＳ Ｐゴシック" charset="0"/>
              </a:rPr>
              <a:t> </a:t>
            </a:r>
            <a:r>
              <a:rPr lang="en-US" sz="2800" b="1" dirty="0">
                <a:solidFill>
                  <a:schemeClr val="tx2"/>
                </a:solidFill>
                <a:effectLst>
                  <a:glow rad="127000">
                    <a:schemeClr val="bg1"/>
                  </a:glow>
                </a:effectLst>
                <a:latin typeface="Arial" charset="0"/>
                <a:ea typeface="ＭＳ Ｐゴシック" charset="0"/>
                <a:cs typeface="ＭＳ Ｐゴシック" charset="0"/>
              </a:rPr>
              <a:t>feet, it was not done in secret. The difference, of course, was in the motive and manner in which it was done. A contrast is Ananias and Sapphira (Acts 5:1–11), who tried to use their gift to make people think they were more spiritual than they really were </a:t>
            </a:r>
            <a:r>
              <a:rPr lang="en-US" sz="2800" b="1" dirty="0" smtClean="0">
                <a:solidFill>
                  <a:schemeClr val="tx2"/>
                </a:solidFill>
                <a:effectLst>
                  <a:glow rad="127000">
                    <a:schemeClr val="bg1"/>
                  </a:glow>
                </a:effectLst>
                <a:latin typeface="Arial" charset="0"/>
                <a:ea typeface="ＭＳ Ｐゴシック" charset="0"/>
                <a:cs typeface="ＭＳ Ｐゴシック" charset="0"/>
              </a:rPr>
              <a:t>.</a:t>
            </a:r>
            <a:r>
              <a:rPr lang="ru-RU" sz="2800" b="1" dirty="0" smtClean="0">
                <a:solidFill>
                  <a:schemeClr val="tx2"/>
                </a:solidFill>
                <a:effectLst>
                  <a:glow rad="127000">
                    <a:schemeClr val="bg1"/>
                  </a:glow>
                </a:effectLst>
                <a:latin typeface="Arial" charset="0"/>
                <a:ea typeface="ＭＳ Ｐゴシック" charset="0"/>
                <a:cs typeface="ＭＳ Ｐゴシック" charset="0"/>
              </a:rPr>
              <a:t>"</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629583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77544" y="29469"/>
            <a:ext cx="4466456" cy="1948712"/>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The Sermon on the Mount</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
        <p:nvSpPr>
          <p:cNvPr id="5" name="Rectangle 2"/>
          <p:cNvSpPr txBox="1">
            <a:spLocks noChangeArrowheads="1"/>
          </p:cNvSpPr>
          <p:nvPr/>
        </p:nvSpPr>
        <p:spPr bwMode="auto">
          <a:xfrm>
            <a:off x="4677544" y="1978181"/>
            <a:ext cx="4466456" cy="1948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Pharisee Teaching (Matthew 5)</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677544" y="4179514"/>
            <a:ext cx="4466456" cy="1948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Pharisee Practice (Matthew 6)</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772801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853632" y="4205271"/>
            <a:ext cx="3290367" cy="240196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317940"/>
            <a:ext cx="9143999" cy="675794"/>
          </a:xfrm>
          <a:effectLst/>
          <a:ex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smtClean="0">
                <a:solidFill>
                  <a:schemeClr val="tx2"/>
                </a:solidFill>
                <a:effectLst>
                  <a:glow rad="127000">
                    <a:schemeClr val="bg1"/>
                  </a:glow>
                </a:effectLst>
                <a:latin typeface="Arial" charset="0"/>
                <a:ea typeface="ＭＳ Ｐゴシック" charset="0"/>
                <a:cs typeface="ＭＳ Ｐゴシック" charset="0"/>
              </a:rPr>
              <a:t>Warren Wiersbe, </a:t>
            </a:r>
            <a:r>
              <a:rPr lang="en-US" sz="2800" b="1" i="1" dirty="0" smtClean="0">
                <a:solidFill>
                  <a:schemeClr val="tx2"/>
                </a:solidFill>
                <a:effectLst>
                  <a:glow rad="127000">
                    <a:schemeClr val="bg1"/>
                  </a:glow>
                </a:effectLst>
                <a:latin typeface="Arial" charset="0"/>
                <a:ea typeface="ＭＳ Ｐゴシック" charset="0"/>
                <a:cs typeface="ＭＳ Ｐゴシック" charset="0"/>
              </a:rPr>
              <a:t>Matthew</a:t>
            </a:r>
            <a:r>
              <a:rPr lang="en-US" sz="2800" b="1" dirty="0" smtClean="0">
                <a:solidFill>
                  <a:schemeClr val="tx2"/>
                </a:solidFill>
                <a:effectLst>
                  <a:glow rad="127000">
                    <a:schemeClr val="bg1"/>
                  </a:glow>
                </a:effectLst>
                <a:latin typeface="Arial" charset="0"/>
                <a:ea typeface="ＭＳ Ｐゴシック" charset="0"/>
                <a:cs typeface="ＭＳ Ｐゴシック" charset="0"/>
              </a:rPr>
              <a:t>, 56-57—</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0"/>
            <a:ext cx="9143998" cy="60919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smtClean="0">
                <a:solidFill>
                  <a:srgbClr val="000000"/>
                </a:solidFill>
                <a:effectLst>
                  <a:glow rad="127000">
                    <a:srgbClr val="FFFFFF"/>
                  </a:glow>
                </a:effectLst>
                <a:latin typeface="Arial" charset="0"/>
                <a:ea typeface="ＭＳ Ｐゴシック" charset="0"/>
                <a:cs typeface="ＭＳ Ｐゴシック" charset="0"/>
              </a:rPr>
              <a:t>"</a:t>
            </a:r>
            <a:r>
              <a:rPr lang="en-US" sz="2800" b="1" dirty="0" smtClean="0">
                <a:solidFill>
                  <a:srgbClr val="000000"/>
                </a:solidFill>
                <a:effectLst>
                  <a:glow rad="127000">
                    <a:srgbClr val="FFFFFF"/>
                  </a:glow>
                </a:effectLst>
                <a:latin typeface="Arial" charset="0"/>
                <a:ea typeface="ＭＳ Ｐゴシック" charset="0"/>
                <a:cs typeface="ＭＳ Ｐゴシック" charset="0"/>
              </a:rPr>
              <a:t>Giving </a:t>
            </a:r>
            <a:r>
              <a:rPr lang="en-US" sz="2800" b="1" dirty="0">
                <a:solidFill>
                  <a:srgbClr val="000000"/>
                </a:solidFill>
                <a:effectLst>
                  <a:glow rad="127000">
                    <a:srgbClr val="FFFFFF"/>
                  </a:glow>
                </a:effectLst>
                <a:latin typeface="Arial" charset="0"/>
                <a:ea typeface="ＭＳ Ｐゴシック" charset="0"/>
                <a:cs typeface="ＭＳ Ｐゴシック" charset="0"/>
              </a:rPr>
              <a:t>alms to the poor, praying, and fasting were important disciplines in the religion of the Pharisees. Jesus did not condemn these practices, but He did caution us to make sure that our hearts are right as we practice them. The Pharisees used almsgiving to gain favor with God and attention from men, both of which were wrong motives. No amount of giving can purchase salvation, for salvation is the gift of God (Eph. 2:8–9). And to live for the praise of men is a foolish thing because the glory of man does not last (1 Peter 1:24). It is the glory and praise of God that really counts</a:t>
            </a:r>
            <a:r>
              <a:rPr lang="en-US" sz="2800" b="1" dirty="0" smtClean="0">
                <a:solidFill>
                  <a:srgbClr val="000000"/>
                </a:solidFill>
                <a:effectLst>
                  <a:glow rad="127000">
                    <a:srgbClr val="FFFFFF"/>
                  </a:glow>
                </a:effectLst>
                <a:latin typeface="Arial" charset="0"/>
                <a:ea typeface="ＭＳ Ｐゴシック" charset="0"/>
                <a:cs typeface="ＭＳ Ｐゴシック" charset="0"/>
              </a:rPr>
              <a:t>!</a:t>
            </a:r>
            <a:r>
              <a:rPr lang="ru-RU" sz="2800" b="1" dirty="0" smtClean="0">
                <a:solidFill>
                  <a:srgbClr val="000000"/>
                </a:solidFill>
                <a:effectLst>
                  <a:glow rad="127000">
                    <a:srgbClr val="FFFFFF"/>
                  </a:glow>
                </a:effectLst>
                <a:latin typeface="Arial" charset="0"/>
                <a:ea typeface="ＭＳ Ｐゴシック" charset="0"/>
                <a:cs typeface="ＭＳ Ｐゴシック" charset="0"/>
              </a:rPr>
              <a:t>"</a:t>
            </a:r>
            <a:endParaRPr lang="en-US" sz="28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721426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58"/>
            <a:ext cx="9144000" cy="2033256"/>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a:t>
            </a:r>
            <a:r>
              <a:rPr lang="en-US" sz="5400" b="1" dirty="0">
                <a:solidFill>
                  <a:srgbClr val="FFFF00"/>
                </a:solidFill>
                <a:effectLst>
                  <a:glow rad="127000">
                    <a:schemeClr val="tx1"/>
                  </a:glow>
                </a:effectLst>
                <a:latin typeface="Arial" charset="0"/>
                <a:ea typeface="ＭＳ Ｐゴシック" charset="0"/>
                <a:cs typeface="ＭＳ Ｐゴシック" charset="0"/>
              </a:rPr>
              <a:t>rewarded</a:t>
            </a:r>
            <a:r>
              <a:rPr lang="en-US" sz="5400" b="1" dirty="0">
                <a:effectLst>
                  <a:glow rad="127000">
                    <a:schemeClr val="tx1"/>
                  </a:glow>
                </a:effectLst>
                <a:latin typeface="Arial" charset="0"/>
                <a:ea typeface="ＭＳ Ｐゴシック" charset="0"/>
                <a:cs typeface="ＭＳ Ｐゴシック" charset="0"/>
              </a:rPr>
              <a:t> in your </a:t>
            </a:r>
            <a:r>
              <a:rPr lang="en-US" sz="5400" b="1" dirty="0" smtClean="0">
                <a:effectLst>
                  <a:glow rad="127000">
                    <a:schemeClr val="tx1"/>
                  </a:glow>
                </a:effectLst>
                <a:latin typeface="Arial" charset="0"/>
                <a:ea typeface="ＭＳ Ｐゴシック" charset="0"/>
                <a:cs typeface="ＭＳ Ｐゴシック" charset="0"/>
              </a:rPr>
              <a:t>giving?</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080260"/>
            <a:ext cx="9144000" cy="4777740"/>
          </a:xfrm>
          <a:prstGeom prst="rect">
            <a:avLst/>
          </a:prstGeom>
        </p:spPr>
      </p:pic>
    </p:spTree>
    <p:extLst>
      <p:ext uri="{BB962C8B-B14F-4D97-AF65-F5344CB8AC3E}">
        <p14:creationId xmlns:p14="http://schemas.microsoft.com/office/powerpoint/2010/main" val="111011511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76191"/>
            <a:ext cx="9189290" cy="6126193"/>
          </a:xfrm>
          <a:prstGeom prst="rect">
            <a:avLst/>
          </a:prstGeom>
        </p:spPr>
      </p:pic>
      <p:sp>
        <p:nvSpPr>
          <p:cNvPr id="900098" name="Rectangle 2"/>
          <p:cNvSpPr>
            <a:spLocks noGrp="1" noChangeArrowheads="1"/>
          </p:cNvSpPr>
          <p:nvPr>
            <p:ph type="ctrTitle"/>
          </p:nvPr>
        </p:nvSpPr>
        <p:spPr>
          <a:xfrm>
            <a:off x="0" y="145912"/>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Main Idea of 6:1-4</a:t>
            </a:r>
            <a:r>
              <a:rPr lang="is-I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4284064" y="2100290"/>
            <a:ext cx="4859936" cy="23766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effectLst>
                  <a:glow rad="127000">
                    <a:schemeClr val="tx1"/>
                  </a:glow>
                </a:effectLst>
                <a:latin typeface="Arial" charset="0"/>
                <a:ea typeface="ＭＳ Ｐゴシック" charset="0"/>
                <a:cs typeface="ＭＳ Ｐゴシック" charset="0"/>
              </a:rPr>
              <a:t>Give in </a:t>
            </a:r>
            <a:r>
              <a:rPr lang="en-US" sz="6600" b="1" dirty="0" smtClean="0">
                <a:solidFill>
                  <a:srgbClr val="FFFF00"/>
                </a:solidFill>
                <a:effectLst>
                  <a:glow rad="127000">
                    <a:schemeClr val="tx1"/>
                  </a:glow>
                </a:effectLst>
                <a:latin typeface="Arial" charset="0"/>
                <a:ea typeface="ＭＳ Ｐゴシック" charset="0"/>
                <a:cs typeface="ＭＳ Ｐゴシック" charset="0"/>
              </a:rPr>
              <a:t>private</a:t>
            </a:r>
            <a:r>
              <a:rPr lang="en-US" sz="6600" b="1" dirty="0" smtClean="0">
                <a:effectLst>
                  <a:glow rad="127000">
                    <a:schemeClr val="tx1"/>
                  </a:glow>
                </a:effectLst>
                <a:latin typeface="Arial" charset="0"/>
                <a:ea typeface="ＭＳ Ｐゴシック" charset="0"/>
                <a:cs typeface="ＭＳ Ｐゴシック" charset="0"/>
              </a:rPr>
              <a:t>.</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7155262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553"/>
          <a:stretch/>
        </p:blipFill>
        <p:spPr>
          <a:xfrm>
            <a:off x="0" y="-22138"/>
            <a:ext cx="9144000" cy="68801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67342"/>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a:effectLst>
                  <a:glow rad="127000">
                    <a:schemeClr val="tx1"/>
                  </a:glow>
                </a:effectLst>
                <a:latin typeface="Arial" charset="0"/>
                <a:ea typeface="ＭＳ Ｐゴシック" charset="0"/>
                <a:cs typeface="ＭＳ Ｐゴシック" charset="0"/>
              </a:rPr>
              <a:t>People praise </a:t>
            </a:r>
            <a:r>
              <a:rPr lang="en-US" sz="4800" b="1" dirty="0">
                <a:solidFill>
                  <a:srgbClr val="FFFF00"/>
                </a:solidFill>
                <a:effectLst>
                  <a:glow rad="127000">
                    <a:schemeClr val="tx1"/>
                  </a:glow>
                </a:effectLst>
                <a:latin typeface="Arial" charset="0"/>
                <a:ea typeface="ＭＳ Ｐゴシック" charset="0"/>
                <a:cs typeface="ＭＳ Ｐゴシック" charset="0"/>
              </a:rPr>
              <a:t>public</a:t>
            </a:r>
            <a:r>
              <a:rPr lang="en-US" sz="4800" b="1" dirty="0">
                <a:effectLst>
                  <a:glow rad="127000">
                    <a:schemeClr val="tx1"/>
                  </a:glow>
                </a:effectLst>
                <a:latin typeface="Arial" charset="0"/>
                <a:ea typeface="ＭＳ Ｐゴシック" charset="0"/>
                <a:cs typeface="ＭＳ Ｐゴシック" charset="0"/>
              </a:rPr>
              <a:t> giving (6:1-2). </a:t>
            </a:r>
          </a:p>
        </p:txBody>
      </p:sp>
    </p:spTree>
    <p:extLst>
      <p:ext uri="{BB962C8B-B14F-4D97-AF65-F5344CB8AC3E}">
        <p14:creationId xmlns:p14="http://schemas.microsoft.com/office/powerpoint/2010/main" val="23156094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 </a:t>
            </a:r>
            <a:r>
              <a:rPr lang="en-US" sz="4800" b="1" dirty="0">
                <a:effectLst>
                  <a:glow rad="127000">
                    <a:schemeClr val="tx1"/>
                  </a:glow>
                </a:effectLst>
                <a:latin typeface="Arial" charset="0"/>
                <a:ea typeface="ＭＳ Ｐゴシック" charset="0"/>
                <a:cs typeface="ＭＳ Ｐゴシック" charset="0"/>
              </a:rPr>
              <a:t>God praises </a:t>
            </a:r>
            <a:r>
              <a:rPr lang="en-US" sz="4800" b="1" dirty="0">
                <a:solidFill>
                  <a:srgbClr val="FFFF00"/>
                </a:solidFill>
                <a:effectLst>
                  <a:glow rad="127000">
                    <a:schemeClr val="tx1"/>
                  </a:glow>
                </a:effectLst>
                <a:latin typeface="Arial" charset="0"/>
                <a:ea typeface="ＭＳ Ｐゴシック" charset="0"/>
                <a:cs typeface="ＭＳ Ｐゴシック" charset="0"/>
              </a:rPr>
              <a:t>private</a:t>
            </a:r>
            <a:r>
              <a:rPr lang="en-US" sz="4800" b="1" dirty="0">
                <a:effectLst>
                  <a:glow rad="127000">
                    <a:schemeClr val="tx1"/>
                  </a:glow>
                </a:effectLst>
                <a:latin typeface="Arial" charset="0"/>
                <a:ea typeface="ＭＳ Ｐゴシック" charset="0"/>
                <a:cs typeface="ＭＳ Ｐゴシック" charset="0"/>
              </a:rPr>
              <a:t> giving (6:3-4)</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54665" y="1721808"/>
            <a:ext cx="6434667" cy="5136192"/>
          </a:xfrm>
          <a:prstGeom prst="rect">
            <a:avLst/>
          </a:prstGeom>
        </p:spPr>
      </p:pic>
    </p:spTree>
    <p:extLst>
      <p:ext uri="{BB962C8B-B14F-4D97-AF65-F5344CB8AC3E}">
        <p14:creationId xmlns:p14="http://schemas.microsoft.com/office/powerpoint/2010/main" val="10599108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469"/>
            <a:ext cx="9144000" cy="60533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028273"/>
            <a:ext cx="9144000" cy="829727"/>
          </a:xfrm>
          <a:effectLst>
            <a:outerShdw blurRad="63500" dist="35921" dir="2700000" algn="ctr" rotWithShape="0">
              <a:schemeClr val="tx2">
                <a:alpha val="74998"/>
              </a:schemeClr>
            </a:outerShdw>
          </a:effectLst>
          <a:extLst/>
        </p:spPr>
        <p:txBody>
          <a:bodyPr anchor="t"/>
          <a:lstStyle/>
          <a:p>
            <a:pPr>
              <a:defRPr/>
            </a:pPr>
            <a:r>
              <a:rPr lang="en-US" sz="3600" b="1" dirty="0"/>
              <a:t>Do you give, as God would want you </a:t>
            </a:r>
            <a:r>
              <a:rPr lang="en-US" sz="3600" b="1" dirty="0" smtClean="0"/>
              <a:t>to?</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3910"/>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What must change in </a:t>
            </a:r>
            <a:r>
              <a:rPr lang="en-US" sz="3600" b="1" i="1" dirty="0" smtClean="0">
                <a:effectLst>
                  <a:glow rad="127000">
                    <a:schemeClr val="tx1"/>
                  </a:glow>
                </a:effectLst>
                <a:latin typeface="Arial" charset="0"/>
                <a:ea typeface="ＭＳ Ｐゴシック" charset="0"/>
                <a:cs typeface="ＭＳ Ｐゴシック" charset="0"/>
              </a:rPr>
              <a:t>your</a:t>
            </a:r>
            <a:r>
              <a:rPr lang="en-US" sz="3600" b="1" dirty="0" smtClean="0">
                <a:effectLst>
                  <a:glow rad="127000">
                    <a:schemeClr val="tx1"/>
                  </a:glow>
                </a:effectLst>
                <a:latin typeface="Arial" charset="0"/>
                <a:ea typeface="ＭＳ Ｐゴシック" charset="0"/>
                <a:cs typeface="ＭＳ Ｐゴシック" charset="0"/>
              </a:rPr>
              <a:t> giving?</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515860" y="1417151"/>
            <a:ext cx="5628139" cy="39017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The amount? </a:t>
            </a:r>
          </a:p>
          <a:p>
            <a:pPr>
              <a:defRPr/>
            </a:pPr>
            <a:r>
              <a:rPr lang="en-US" sz="3600" b="1" dirty="0">
                <a:effectLst>
                  <a:glow rad="127000">
                    <a:schemeClr val="tx1"/>
                  </a:glow>
                </a:effectLst>
                <a:latin typeface="Arial" charset="0"/>
                <a:ea typeface="ＭＳ Ｐゴシック" charset="0"/>
                <a:cs typeface="ＭＳ Ｐゴシック" charset="0"/>
              </a:rPr>
              <a:t>The attitude? </a:t>
            </a:r>
          </a:p>
          <a:p>
            <a:pPr>
              <a:defRPr/>
            </a:pPr>
            <a:r>
              <a:rPr lang="en-US" sz="3600" b="1" dirty="0">
                <a:effectLst>
                  <a:glow rad="127000">
                    <a:schemeClr val="tx1"/>
                  </a:glow>
                </a:effectLst>
                <a:latin typeface="Arial" charset="0"/>
                <a:ea typeface="ＭＳ Ｐゴシック" charset="0"/>
                <a:cs typeface="ＭＳ Ｐゴシック" charset="0"/>
              </a:rPr>
              <a:t>The consistency? </a:t>
            </a:r>
          </a:p>
          <a:p>
            <a:pPr>
              <a:defRPr/>
            </a:pPr>
            <a:r>
              <a:rPr lang="en-US" sz="3600" b="1" dirty="0">
                <a:effectLst>
                  <a:glow rad="127000">
                    <a:schemeClr val="tx1"/>
                  </a:glow>
                </a:effectLst>
                <a:latin typeface="Arial" charset="0"/>
                <a:ea typeface="ＭＳ Ｐゴシック" charset="0"/>
                <a:cs typeface="ＭＳ Ｐゴシック" charset="0"/>
              </a:rPr>
              <a:t>The recipients? </a:t>
            </a:r>
          </a:p>
          <a:p>
            <a:pPr>
              <a:defRPr/>
            </a:pPr>
            <a:r>
              <a:rPr lang="en-US" sz="3600" b="1" dirty="0">
                <a:effectLst>
                  <a:glow rad="127000">
                    <a:schemeClr val="tx1"/>
                  </a:glow>
                </a:effectLst>
                <a:latin typeface="Arial" charset="0"/>
                <a:ea typeface="ＭＳ Ｐゴシック" charset="0"/>
                <a:cs typeface="ＭＳ Ｐゴシック" charset="0"/>
              </a:rPr>
              <a:t>The secrecy?</a:t>
            </a:r>
          </a:p>
        </p:txBody>
      </p:sp>
    </p:spTree>
    <p:extLst>
      <p:ext uri="{BB962C8B-B14F-4D97-AF65-F5344CB8AC3E}">
        <p14:creationId xmlns:p14="http://schemas.microsoft.com/office/powerpoint/2010/main" val="13655668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Sermons link </a:t>
            </a:r>
            <a:r>
              <a:rPr lang="en-US" sz="2800" b="1" dirty="0">
                <a:solidFill>
                  <a:srgbClr val="FFFFFF"/>
                </a:solidFill>
                <a:latin typeface="Arial" charset="0"/>
                <a:ea typeface="ＭＳ Ｐゴシック" charset="0"/>
              </a:rPr>
              <a:t>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20412348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22781"/>
          </a:xfrm>
          <a:effectLst>
            <a:outerShdw blurRad="63500" dist="35921" dir="2700000" algn="ctr" rotWithShape="0">
              <a:schemeClr val="tx2">
                <a:alpha val="74998"/>
              </a:schemeClr>
            </a:outerShdw>
          </a:effectLst>
          <a:extLst/>
        </p:spPr>
        <p:txBody>
          <a:bodyPr anchor="t"/>
          <a:lstStyle/>
          <a:p>
            <a:pPr>
              <a:defRPr/>
            </a:pP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Show </a:t>
            </a:r>
            <a:r>
              <a:rPr lang="en-US" sz="4800" b="1" dirty="0">
                <a:effectLst>
                  <a:glow rad="127000">
                    <a:schemeClr val="tx1"/>
                  </a:glow>
                </a:effectLst>
                <a:latin typeface="Arial" charset="0"/>
                <a:ea typeface="ＭＳ Ｐゴシック" charset="0"/>
                <a:cs typeface="ＭＳ Ｐゴシック" charset="0"/>
              </a:rPr>
              <a:t>me your finances and I will tell you your priorities</a:t>
            </a:r>
            <a:r>
              <a:rPr lang="en-US" sz="4800" b="1" dirty="0" smtClean="0">
                <a:effectLst>
                  <a:glow rad="127000">
                    <a:schemeClr val="tx1"/>
                  </a:glow>
                </a:effectLst>
                <a:latin typeface="Arial" charset="0"/>
                <a:ea typeface="ＭＳ Ｐゴシック" charset="0"/>
                <a:cs typeface="ＭＳ Ｐゴシック" charset="0"/>
              </a:rPr>
              <a:t>.</a:t>
            </a: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 </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146707"/>
            <a:ext cx="9170608" cy="4320767"/>
          </a:xfrm>
          <a:prstGeom prst="rect">
            <a:avLst/>
          </a:prstGeom>
        </p:spPr>
      </p:pic>
    </p:spTree>
    <p:extLst>
      <p:ext uri="{BB962C8B-B14F-4D97-AF65-F5344CB8AC3E}">
        <p14:creationId xmlns:p14="http://schemas.microsoft.com/office/powerpoint/2010/main" val="30168688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The </a:t>
            </a: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Prosperity Gospel</a:t>
            </a:r>
            <a:r>
              <a:rPr lang="ru-RU"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524000"/>
            <a:ext cx="9144000" cy="4826000"/>
          </a:xfrm>
          <a:prstGeom prst="rect">
            <a:avLst/>
          </a:prstGeom>
        </p:spPr>
      </p:pic>
      <p:pic>
        <p:nvPicPr>
          <p:cNvPr id="3" name="Picture 2"/>
          <p:cNvPicPr>
            <a:picLocks noChangeAspect="1"/>
          </p:cNvPicPr>
          <p:nvPr/>
        </p:nvPicPr>
        <p:blipFill>
          <a:blip r:embed="rId4"/>
          <a:stretch>
            <a:fillRect/>
          </a:stretch>
        </p:blipFill>
        <p:spPr>
          <a:xfrm>
            <a:off x="2362200" y="63500"/>
            <a:ext cx="4419600" cy="6731000"/>
          </a:xfrm>
          <a:prstGeom prst="rect">
            <a:avLst/>
          </a:prstGeom>
        </p:spPr>
      </p:pic>
    </p:spTree>
    <p:extLst>
      <p:ext uri="{BB962C8B-B14F-4D97-AF65-F5344CB8AC3E}">
        <p14:creationId xmlns:p14="http://schemas.microsoft.com/office/powerpoint/2010/main" val="2450863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6975"/>
            <a:ext cx="9144000" cy="1367531"/>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Prosperity teachers are wolves in sheep</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clothing</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24279"/>
            <a:ext cx="9144000" cy="5760720"/>
          </a:xfrm>
          <a:prstGeom prst="rect">
            <a:avLst/>
          </a:prstGeom>
        </p:spPr>
      </p:pic>
    </p:spTree>
    <p:extLst>
      <p:ext uri="{BB962C8B-B14F-4D97-AF65-F5344CB8AC3E}">
        <p14:creationId xmlns:p14="http://schemas.microsoft.com/office/powerpoint/2010/main" val="13075385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342131"/>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Show mercy</a:t>
            </a:r>
            <a:r>
              <a:rPr lang="is-IS"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with cheerfulness</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(Rom. 12</a:t>
            </a:r>
            <a:r>
              <a:rPr lang="en-US" sz="3600" b="1" dirty="0" smtClean="0">
                <a:effectLst>
                  <a:glow rad="127000">
                    <a:schemeClr val="tx1"/>
                  </a:glow>
                </a:effectLst>
                <a:latin typeface="Arial" charset="0"/>
                <a:ea typeface="ＭＳ Ｐゴシック" charset="0"/>
                <a:cs typeface="ＭＳ Ｐゴシック" charset="0"/>
              </a:rPr>
              <a:t>:8)</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371600"/>
            <a:ext cx="9144000" cy="5486400"/>
          </a:xfrm>
          <a:prstGeom prst="rect">
            <a:avLst/>
          </a:prstGeom>
        </p:spPr>
      </p:pic>
    </p:spTree>
    <p:extLst>
      <p:ext uri="{BB962C8B-B14F-4D97-AF65-F5344CB8AC3E}">
        <p14:creationId xmlns:p14="http://schemas.microsoft.com/office/powerpoint/2010/main" val="3679786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86138" y="-12307"/>
            <a:ext cx="5984801" cy="687030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368300"/>
            <a:ext cx="4111840" cy="3979494"/>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How NOT to Give (1-2)</a:t>
            </a:r>
            <a:br>
              <a:rPr lang="en-US" b="1" dirty="0" smtClean="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smtClean="0">
                <a:solidFill>
                  <a:schemeClr val="tx2"/>
                </a:solidFill>
                <a:effectLst>
                  <a:glow rad="127000">
                    <a:schemeClr val="bg1"/>
                  </a:glow>
                </a:effectLst>
                <a:latin typeface="Arial" charset="0"/>
                <a:ea typeface="ＭＳ Ｐゴシック" charset="0"/>
                <a:cs typeface="ＭＳ Ｐゴシック" charset="0"/>
              </a:rPr>
              <a:t>How to Give (3-4)</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082528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207</TotalTime>
  <Words>3465</Words>
  <Application>Microsoft Macintosh PowerPoint</Application>
  <PresentationFormat>On-screen Show (4:3)</PresentationFormat>
  <Paragraphs>246</Paragraphs>
  <Slides>47</Slides>
  <Notes>45</Notes>
  <HiddenSlides>0</HiddenSlides>
  <MMClips>0</MMClips>
  <ScaleCrop>false</ScaleCrop>
  <HeadingPairs>
    <vt:vector size="4" baseType="variant">
      <vt:variant>
        <vt:lpstr>Theme</vt:lpstr>
      </vt:variant>
      <vt:variant>
        <vt:i4>6</vt:i4>
      </vt:variant>
      <vt:variant>
        <vt:lpstr>Slide Titles</vt:lpstr>
      </vt:variant>
      <vt:variant>
        <vt:i4>47</vt:i4>
      </vt:variant>
    </vt:vector>
  </HeadingPairs>
  <TitlesOfParts>
    <vt:vector size="53" baseType="lpstr">
      <vt:lpstr>49_Blank Presentation</vt:lpstr>
      <vt:lpstr>4_Office Theme</vt:lpstr>
      <vt:lpstr>2_Blank Presentation</vt:lpstr>
      <vt:lpstr>10_Blank Presentation</vt:lpstr>
      <vt:lpstr>1_Blank Presentation</vt:lpstr>
      <vt:lpstr>Justice</vt:lpstr>
      <vt:lpstr>Giving That God Rewards</vt:lpstr>
      <vt:lpstr>What results from giving to God? </vt:lpstr>
      <vt:lpstr>How can you be rewarded in your giving?</vt:lpstr>
      <vt:lpstr>The Sermon on the Mount</vt:lpstr>
      <vt:lpstr>"Show me your finances and I will tell you your priorities." </vt:lpstr>
      <vt:lpstr>The "Prosperity Gospel"</vt:lpstr>
      <vt:lpstr>Prosperity teachers are wolves in sheep's clothing</vt:lpstr>
      <vt:lpstr>"Show mercy…with cheerfulness"  (Rom. 12:8).</vt:lpstr>
      <vt:lpstr>How NOT to Give (1-2)  How to Give (3-4)</vt:lpstr>
      <vt:lpstr>How can you be rewarded in your giving?</vt:lpstr>
      <vt:lpstr>I. People praise public giving (6:1-2). </vt:lpstr>
      <vt:lpstr>"Be careful not to do your 'acts of righteousness' before men, to be seen by them. If you do, you will have no reward from your Father in heaven"  (6:1 NIV).</vt:lpstr>
      <vt:lpstr>What Christian practices do we sometimes do for show? </vt:lpstr>
      <vt:lpstr>"Be careful not to do your 'acts of righteousness' before men, to be seen by them. If you do, you will have no reward from your Father in heaven"  (6:1 NIV).</vt:lpstr>
      <vt:lpstr>Rewards can be lost!</vt:lpstr>
      <vt:lpstr>Judgment Seat of Christ</vt:lpstr>
      <vt:lpstr>We will join him in the clouds  (1 Thess. 4:17)</vt:lpstr>
      <vt:lpstr>We will put away "this present tent"  (2 Cor. 5:1)</vt:lpstr>
      <vt:lpstr>New bodies</vt:lpstr>
      <vt:lpstr>The Judgment Seat of Christ</vt:lpstr>
      <vt:lpstr>Bema Close-up</vt:lpstr>
      <vt:lpstr>"… the fire will test the quality of each man's work"  (1 Cor. 3:13)</vt:lpstr>
      <vt:lpstr>"When you give to someone in need, don't do as the hypocrites do—blowing trumpets in the synagogues and streets to call attention to their acts of charity! I tell you the truth, they have received all the reward they will ever get" (6:2 NLT).</vt:lpstr>
      <vt:lpstr>The reward for public giving to needs is only from people (6:2b)</vt:lpstr>
      <vt:lpstr>Giving in the Time of Jesus</vt:lpstr>
      <vt:lpstr>Roman Coins</vt:lpstr>
      <vt:lpstr>Swallow your pride occasionally.  It's non-fattening!  —Anonymous</vt:lpstr>
      <vt:lpstr>How might you already have your reward by giving publicly?</vt:lpstr>
      <vt:lpstr>—Warren Wiersbe, Matthew, 56—</vt:lpstr>
      <vt:lpstr>How can you be rewarded in your giving?</vt:lpstr>
      <vt:lpstr>I. People praise public giving (6:1-2). </vt:lpstr>
      <vt:lpstr>II. God praises private giving (6:3-4).</vt:lpstr>
      <vt:lpstr>"But when you give to someone in need, don't let your left hand know what your right hand is doing. 4Give your gifts in private…" (6:3-4a NLT).</vt:lpstr>
      <vt:lpstr>What does it mean to give your gifts in private (4a)?</vt:lpstr>
      <vt:lpstr>"Give your gifts in private, and your Father, who sees everything, will reward you”  (6:4 NLT).</vt:lpstr>
      <vt:lpstr>There are creative ways to give privately.</vt:lpstr>
      <vt:lpstr>How much should we give God?</vt:lpstr>
      <vt:lpstr>It's All God's So Give It Back to Him</vt:lpstr>
      <vt:lpstr>—Warren Wiersbe, Matthew, 56—</vt:lpstr>
      <vt:lpstr>—Warren Wiersbe, Matthew, 56-57—</vt:lpstr>
      <vt:lpstr>How can you be rewarded in your giving?</vt:lpstr>
      <vt:lpstr>Main Idea of 6:1-4…</vt:lpstr>
      <vt:lpstr>I. People praise public giving (6:1-2). </vt:lpstr>
      <vt:lpstr>II. God praises private giving (6:3-4).</vt:lpstr>
      <vt:lpstr>Do you give, as God would want you to?</vt:lpstr>
      <vt:lpstr>NT Sermons link at biblestudydownloads.org</vt:lpstr>
      <vt:lpstr>Black</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89</cp:revision>
  <dcterms:created xsi:type="dcterms:W3CDTF">2014-08-02T06:39:19Z</dcterms:created>
  <dcterms:modified xsi:type="dcterms:W3CDTF">2016-04-03T14:18:01Z</dcterms:modified>
</cp:coreProperties>
</file>